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345" r:id="rId5"/>
    <p:sldId id="365" r:id="rId6"/>
    <p:sldId id="367" r:id="rId7"/>
    <p:sldId id="352" r:id="rId8"/>
    <p:sldId id="362" r:id="rId9"/>
    <p:sldId id="368" r:id="rId10"/>
    <p:sldId id="354" r:id="rId11"/>
    <p:sldId id="364" r:id="rId12"/>
    <p:sldId id="371" r:id="rId13"/>
    <p:sldId id="372" r:id="rId14"/>
    <p:sldId id="373" r:id="rId15"/>
    <p:sldId id="374" r:id="rId16"/>
    <p:sldId id="346" r:id="rId17"/>
    <p:sldId id="263" r:id="rId18"/>
    <p:sldId id="361" r:id="rId19"/>
    <p:sldId id="347" r:id="rId20"/>
    <p:sldId id="356" r:id="rId21"/>
    <p:sldId id="348" r:id="rId22"/>
    <p:sldId id="277" r:id="rId23"/>
    <p:sldId id="279" r:id="rId24"/>
    <p:sldId id="349" r:id="rId25"/>
    <p:sldId id="350" r:id="rId2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1" roundtripDataSignature="AMtx7mi7AOUiGfioVPTFrFzTi+gJGDXQ/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甲鱼 老" initials="甲老" lastIdx="1" clrIdx="0">
    <p:extLst>
      <p:ext uri="{19B8F6BF-5375-455C-9EA6-DF929625EA0E}">
        <p15:presenceInfo xmlns:p15="http://schemas.microsoft.com/office/powerpoint/2012/main" userId="8e706fe32cce49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4F9DF2-0438-42AD-B170-30067649D97E}">
  <a:tblStyle styleId="{AB4F9DF2-0438-42AD-B170-30067649D97E}" styleName="Table_0">
    <a:wholeTbl>
      <a:tcTxStyle b="off" i="off">
        <a:font>
          <a:latin typeface="Consolas"/>
          <a:ea typeface="Consolas"/>
          <a:cs typeface="Consola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onsolas"/>
          <a:ea typeface="Consolas"/>
          <a:cs typeface="Consola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onsolas"/>
          <a:ea typeface="Consolas"/>
          <a:cs typeface="Consola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onsolas"/>
          <a:ea typeface="Consolas"/>
          <a:cs typeface="Consola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onsolas"/>
          <a:ea typeface="Consolas"/>
          <a:cs typeface="Consola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3" autoAdjust="0"/>
    <p:restoredTop sz="70800" autoAdjust="0"/>
  </p:normalViewPr>
  <p:slideViewPr>
    <p:cSldViewPr snapToGrid="0">
      <p:cViewPr varScale="1">
        <p:scale>
          <a:sx n="82" d="100"/>
          <a:sy n="82" d="100"/>
        </p:scale>
        <p:origin x="9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1957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dirty="0"/>
              <a:t>这个问题能不能在信号预处理的时候解决？</a:t>
            </a:r>
          </a:p>
          <a:p>
            <a:endParaRPr lang="en-US" altLang="zh-CN" dirty="0"/>
          </a:p>
          <a:p>
            <a:endParaRPr lang="en-US" altLang="zh-CN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dirty="0"/>
              <a:t>每个周期之间差异很大</a:t>
            </a:r>
            <a:endParaRPr lang="en-US" altLang="zh-CN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dirty="0"/>
              <a:t>进一步处理，删除掉一些差异很大的周期，进一步过滤信号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2641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24823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20" name="Google Shape;22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220" name="Google Shape;22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45708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58026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42895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8360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20" name="Google Shape;22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92245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220" name="Google Shape;22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7969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3061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之前的通过复现论文“”实现了信号质量检测，并过滤掉质量差的信号。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论文中的过滤方法似乎有一些太过严格了 </a:t>
            </a:r>
            <a:r>
              <a:rPr lang="en-US" altLang="zh-CN" dirty="0"/>
              <a:t>4672</a:t>
            </a:r>
            <a:r>
              <a:rPr lang="zh-CN" altLang="en-US" dirty="0"/>
              <a:t>条信号筛选结束满足条件的大致</a:t>
            </a:r>
            <a:r>
              <a:rPr lang="en-US" altLang="zh-CN" dirty="0"/>
              <a:t>472</a:t>
            </a:r>
            <a:r>
              <a:rPr lang="zh-CN" altLang="en-US" dirty="0"/>
              <a:t>条信号。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然后拿到了</a:t>
            </a:r>
            <a:r>
              <a:rPr lang="en-US" altLang="zh-CN" dirty="0" err="1"/>
              <a:t>Yingjian</a:t>
            </a:r>
            <a:r>
              <a:rPr lang="zh-CN" altLang="en-US" dirty="0"/>
              <a:t>学长的源代码，里面的那个质量评估函数。它的评估策略比我复现出来的代码要松不少，</a:t>
            </a:r>
            <a:r>
              <a:rPr lang="en-US" altLang="zh-CN" dirty="0"/>
              <a:t>4672</a:t>
            </a:r>
            <a:r>
              <a:rPr lang="zh-CN" altLang="en-US" dirty="0"/>
              <a:t>信号还剩下</a:t>
            </a:r>
            <a:r>
              <a:rPr lang="en-US" altLang="zh-CN" dirty="0"/>
              <a:t>4524</a:t>
            </a:r>
            <a:r>
              <a:rPr lang="zh-CN" altLang="en-US" dirty="0"/>
              <a:t>条信号。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我采用了</a:t>
            </a:r>
            <a:r>
              <a:rPr lang="en-US" altLang="zh-CN" dirty="0" err="1"/>
              <a:t>Yingjian</a:t>
            </a:r>
            <a:r>
              <a:rPr lang="zh-CN" altLang="en-US" dirty="0"/>
              <a:t>的预处理方式。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从能够用来预测呼吸和心跳的信号，比能用来提取模板的信号，要更加的杂乱一些。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我和</a:t>
            </a:r>
            <a:r>
              <a:rPr lang="en-US" altLang="zh-CN" dirty="0"/>
              <a:t>Song</a:t>
            </a:r>
            <a:r>
              <a:rPr lang="zh-CN" altLang="en-US" dirty="0"/>
              <a:t>老师在上次会议时认为，需要确立合适的标准，再增加一轮的筛选，从而确保信号的质量。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这个筛选的标准，已经解决了，我后面会详细的说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4201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挑战</a:t>
            </a:r>
            <a:r>
              <a:rPr lang="en-US" altLang="zh-CN" dirty="0"/>
              <a:t>1</a:t>
            </a:r>
            <a:r>
              <a:rPr lang="zh-CN" altLang="en-US" dirty="0"/>
              <a:t>意味着我们设计的分割算法，是能使用在不同类型的信号之上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挑战</a:t>
            </a:r>
            <a:r>
              <a:rPr lang="en-US" altLang="zh-CN" dirty="0"/>
              <a:t>2</a:t>
            </a:r>
            <a:r>
              <a:rPr lang="zh-CN" altLang="en-US" dirty="0"/>
              <a:t>意味着，不能像通常那样，定位信号中的一个主峰，然后依据主峰进行分割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4078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9003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152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tabLst/>
              <a:defRPr/>
            </a:pPr>
            <a:r>
              <a:rPr lang="zh-CN" altLang="en-US" dirty="0"/>
              <a:t>与希尔伯特变化所取的包络线相比，这种方法有一个非常明确的物理含义，对于某一类周期信号，每个周期中能量集中的位置，是相对稳定的</a:t>
            </a:r>
          </a:p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4035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8164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nsola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nsola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nsola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nsola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nsolas"/>
              <a:buNone/>
              <a:defRPr sz="4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-Big-Tortoise/Presentation/tree/main/Pics/Segmentation" TargetMode="Externa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-Big-Tortoise/Presentation/tree/main/Pics/QualityAssessment4Template" TargetMode="Externa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1574963" y="3105834"/>
            <a:ext cx="90420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Presentation</a:t>
            </a:r>
            <a:endParaRPr dirty="0"/>
          </a:p>
        </p:txBody>
      </p:sp>
      <p:sp>
        <p:nvSpPr>
          <p:cNvPr id="90" name="Google Shape;90;p1"/>
          <p:cNvSpPr txBox="1"/>
          <p:nvPr/>
        </p:nvSpPr>
        <p:spPr>
          <a:xfrm>
            <a:off x="5044440" y="5292959"/>
            <a:ext cx="210312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Jiayu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Chen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2023.12.12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C0651A2-4F0F-98FD-A8FC-B1043EF38195}"/>
              </a:ext>
            </a:extLst>
          </p:cNvPr>
          <p:cNvSpPr/>
          <p:nvPr/>
        </p:nvSpPr>
        <p:spPr>
          <a:xfrm>
            <a:off x="4801003" y="1284810"/>
            <a:ext cx="2589996" cy="5978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Choose one piece x from N pieces X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CEEEE2C-22C2-E119-D8E1-D899E1A40708}"/>
              </a:ext>
            </a:extLst>
          </p:cNvPr>
          <p:cNvSpPr/>
          <p:nvPr/>
        </p:nvSpPr>
        <p:spPr>
          <a:xfrm>
            <a:off x="2487079" y="2228562"/>
            <a:ext cx="2589996" cy="7285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Cross Correlation between x and X[1]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383406E-D575-641F-634C-804D4FCB0F50}"/>
              </a:ext>
            </a:extLst>
          </p:cNvPr>
          <p:cNvSpPr/>
          <p:nvPr/>
        </p:nvSpPr>
        <p:spPr>
          <a:xfrm>
            <a:off x="4800998" y="3300613"/>
            <a:ext cx="2589998" cy="8301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Add the Cross Correlation results from N-1 times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82A76E3-930A-6B5C-A8E0-7D5DAB7D56A4}"/>
              </a:ext>
            </a:extLst>
          </p:cNvPr>
          <p:cNvSpPr/>
          <p:nvPr/>
        </p:nvSpPr>
        <p:spPr>
          <a:xfrm>
            <a:off x="4800999" y="4379387"/>
            <a:ext cx="2589998" cy="7761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Find the appropriate time unit for lag.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E780A2F-2567-DE88-E48A-72F0F68C9E63}"/>
              </a:ext>
            </a:extLst>
          </p:cNvPr>
          <p:cNvSpPr/>
          <p:nvPr/>
        </p:nvSpPr>
        <p:spPr>
          <a:xfrm>
            <a:off x="4800998" y="5460149"/>
            <a:ext cx="2589999" cy="4495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Realign piece x.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D51C1DC-2C62-6BC9-DD89-074F7EB59D3B}"/>
              </a:ext>
            </a:extLst>
          </p:cNvPr>
          <p:cNvSpPr/>
          <p:nvPr/>
        </p:nvSpPr>
        <p:spPr>
          <a:xfrm>
            <a:off x="4813970" y="6282725"/>
            <a:ext cx="2590001" cy="4495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Re-aligned pieces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7EF53E9-EC24-0E74-D752-83181C9641CC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flipH="1">
            <a:off x="3782077" y="1882613"/>
            <a:ext cx="2313924" cy="3459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A4AB7BC-A9D1-F719-BAEF-7E6290106E4F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3782077" y="2957092"/>
            <a:ext cx="2313920" cy="3435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8935951C-3626-727B-BF7B-F018CF99AA13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6095997" y="4130779"/>
            <a:ext cx="1" cy="2486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8427D6A8-F601-29F2-E40A-AE356C45D424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6095998" y="5155490"/>
            <a:ext cx="0" cy="3046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1818836-230F-4324-AC43-C80F7E667726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6095998" y="5909694"/>
            <a:ext cx="12973" cy="3730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255618E3-9B95-8C92-FC72-55A1B20E7334}"/>
              </a:ext>
            </a:extLst>
          </p:cNvPr>
          <p:cNvCxnSpPr>
            <a:cxnSpLocks/>
            <a:stCxn id="12" idx="2"/>
            <a:endCxn id="3" idx="1"/>
          </p:cNvCxnSpPr>
          <p:nvPr/>
        </p:nvCxnSpPr>
        <p:spPr>
          <a:xfrm rot="5400000" flipH="1">
            <a:off x="3285510" y="3099206"/>
            <a:ext cx="4325982" cy="1294995"/>
          </a:xfrm>
          <a:prstGeom prst="bentConnector4">
            <a:avLst>
              <a:gd name="adj1" fmla="val -2574"/>
              <a:gd name="adj2" fmla="val 36116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39F07581-0862-A7D3-72DA-19E5E0C5C988}"/>
              </a:ext>
            </a:extLst>
          </p:cNvPr>
          <p:cNvCxnSpPr>
            <a:cxnSpLocks/>
            <a:stCxn id="3" idx="2"/>
            <a:endCxn id="34" idx="0"/>
          </p:cNvCxnSpPr>
          <p:nvPr/>
        </p:nvCxnSpPr>
        <p:spPr>
          <a:xfrm>
            <a:off x="6096001" y="1882613"/>
            <a:ext cx="2478988" cy="3447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35B077B6-7BA2-03F2-2AA9-C8FBF6ECAD56}"/>
              </a:ext>
            </a:extLst>
          </p:cNvPr>
          <p:cNvCxnSpPr>
            <a:cxnSpLocks/>
            <a:stCxn id="34" idx="2"/>
            <a:endCxn id="8" idx="0"/>
          </p:cNvCxnSpPr>
          <p:nvPr/>
        </p:nvCxnSpPr>
        <p:spPr>
          <a:xfrm flipH="1">
            <a:off x="6095997" y="2955878"/>
            <a:ext cx="2478992" cy="3447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6A97156E-9437-1AB2-0B01-8117382D1078}"/>
              </a:ext>
            </a:extLst>
          </p:cNvPr>
          <p:cNvSpPr/>
          <p:nvPr/>
        </p:nvSpPr>
        <p:spPr>
          <a:xfrm>
            <a:off x="4800999" y="617899"/>
            <a:ext cx="2590001" cy="463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Start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08962B33-7303-2561-8B6B-AAA5B5C9D7CD}"/>
              </a:ext>
            </a:extLst>
          </p:cNvPr>
          <p:cNvCxnSpPr>
            <a:cxnSpLocks/>
            <a:stCxn id="38" idx="2"/>
            <a:endCxn id="3" idx="0"/>
          </p:cNvCxnSpPr>
          <p:nvPr/>
        </p:nvCxnSpPr>
        <p:spPr>
          <a:xfrm>
            <a:off x="6096000" y="1081866"/>
            <a:ext cx="1" cy="2029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9BC0AA3F-F266-69A0-7B0A-86BB8EFD1FA1}"/>
              </a:ext>
            </a:extLst>
          </p:cNvPr>
          <p:cNvSpPr txBox="1"/>
          <p:nvPr/>
        </p:nvSpPr>
        <p:spPr>
          <a:xfrm>
            <a:off x="7583093" y="4762140"/>
            <a:ext cx="4301506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ea typeface="+mn-ea"/>
              </a:rPr>
              <a:t>Time complexity O(N^3), where N represents the average length of a single cycle. </a:t>
            </a:r>
          </a:p>
          <a:p>
            <a:endParaRPr lang="en-US" altLang="zh-CN" dirty="0"/>
          </a:p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ea typeface="+mn-ea"/>
              </a:rPr>
              <a:t>This algorithm is guaranteed to converge.</a:t>
            </a:r>
            <a:endParaRPr lang="zh-CN" altLang="en-US" sz="1800" dirty="0">
              <a:solidFill>
                <a:schemeClr val="dk1"/>
              </a:solidFill>
              <a:latin typeface="Consolas"/>
              <a:ea typeface="+mn-ea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B3B97EF2-DB78-12C6-02EB-E4472CA377DE}"/>
              </a:ext>
            </a:extLst>
          </p:cNvPr>
          <p:cNvSpPr/>
          <p:nvPr/>
        </p:nvSpPr>
        <p:spPr>
          <a:xfrm>
            <a:off x="5658840" y="255306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6519BAFE-DD08-B644-72CD-D7AF6CE5656D}"/>
              </a:ext>
            </a:extLst>
          </p:cNvPr>
          <p:cNvSpPr/>
          <p:nvPr/>
        </p:nvSpPr>
        <p:spPr>
          <a:xfrm>
            <a:off x="5796000" y="255881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F8CF4694-83C3-CCCF-1CF5-AB1A9C3625CE}"/>
              </a:ext>
            </a:extLst>
          </p:cNvPr>
          <p:cNvSpPr/>
          <p:nvPr/>
        </p:nvSpPr>
        <p:spPr>
          <a:xfrm>
            <a:off x="5941056" y="255881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2DDA3F26-D32F-AF45-FDF0-42C532C59B30}"/>
              </a:ext>
            </a:extLst>
          </p:cNvPr>
          <p:cNvSpPr/>
          <p:nvPr/>
        </p:nvSpPr>
        <p:spPr>
          <a:xfrm>
            <a:off x="6086112" y="255205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9DB3952F-26ED-88DA-6970-39F9E155A470}"/>
              </a:ext>
            </a:extLst>
          </p:cNvPr>
          <p:cNvSpPr/>
          <p:nvPr/>
        </p:nvSpPr>
        <p:spPr>
          <a:xfrm>
            <a:off x="6216864" y="256279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4CECA5C6-1D4A-8521-EE02-8E04E940F63B}"/>
              </a:ext>
            </a:extLst>
          </p:cNvPr>
          <p:cNvSpPr/>
          <p:nvPr/>
        </p:nvSpPr>
        <p:spPr>
          <a:xfrm>
            <a:off x="6353364" y="255881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B1F7D13-CD88-8B0A-ACEB-2F3391B4B7BC}"/>
              </a:ext>
            </a:extLst>
          </p:cNvPr>
          <p:cNvSpPr/>
          <p:nvPr/>
        </p:nvSpPr>
        <p:spPr>
          <a:xfrm>
            <a:off x="7277511" y="2227348"/>
            <a:ext cx="2594955" cy="7285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Cross Correlation between x and X[N-1]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sp>
        <p:nvSpPr>
          <p:cNvPr id="265" name="文本框 264">
            <a:extLst>
              <a:ext uri="{FF2B5EF4-FFF2-40B4-BE49-F238E27FC236}">
                <a16:creationId xmlns:a16="http://schemas.microsoft.com/office/drawing/2014/main" id="{8B431E47-8386-7AEE-1D98-58C7CFCA44D4}"/>
              </a:ext>
            </a:extLst>
          </p:cNvPr>
          <p:cNvSpPr txBox="1"/>
          <p:nvPr/>
        </p:nvSpPr>
        <p:spPr>
          <a:xfrm>
            <a:off x="2764767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olidFill>
                  <a:schemeClr val="tx1"/>
                </a:solidFill>
                <a:sym typeface="Consolas"/>
              </a:rPr>
              <a:t>Preprocessing</a:t>
            </a:r>
          </a:p>
        </p:txBody>
      </p:sp>
      <p:sp>
        <p:nvSpPr>
          <p:cNvPr id="266" name="文本框 265">
            <a:extLst>
              <a:ext uri="{FF2B5EF4-FFF2-40B4-BE49-F238E27FC236}">
                <a16:creationId xmlns:a16="http://schemas.microsoft.com/office/drawing/2014/main" id="{E34E8E71-4638-2296-C0FF-4BF286AFC116}"/>
              </a:ext>
            </a:extLst>
          </p:cNvPr>
          <p:cNvSpPr txBox="1"/>
          <p:nvPr/>
        </p:nvSpPr>
        <p:spPr>
          <a:xfrm>
            <a:off x="4294839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Segmentation</a:t>
            </a:r>
            <a:endParaRPr lang="zh-CN" altLang="en-US" dirty="0"/>
          </a:p>
        </p:txBody>
      </p:sp>
      <p:sp>
        <p:nvSpPr>
          <p:cNvPr id="267" name="文本框 266">
            <a:extLst>
              <a:ext uri="{FF2B5EF4-FFF2-40B4-BE49-F238E27FC236}">
                <a16:creationId xmlns:a16="http://schemas.microsoft.com/office/drawing/2014/main" id="{57D55312-D605-6F14-30FE-F91169DBD81A}"/>
              </a:ext>
            </a:extLst>
          </p:cNvPr>
          <p:cNvSpPr txBox="1"/>
          <p:nvPr/>
        </p:nvSpPr>
        <p:spPr>
          <a:xfrm>
            <a:off x="7357687" y="155845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Template</a:t>
            </a:r>
            <a:endParaRPr lang="zh-CN" altLang="en-US" sz="1200" dirty="0"/>
          </a:p>
        </p:txBody>
      </p:sp>
      <p:sp>
        <p:nvSpPr>
          <p:cNvPr id="268" name="文本框 267">
            <a:extLst>
              <a:ext uri="{FF2B5EF4-FFF2-40B4-BE49-F238E27FC236}">
                <a16:creationId xmlns:a16="http://schemas.microsoft.com/office/drawing/2014/main" id="{C9120CB7-6EA2-EB87-B914-A3D554858587}"/>
              </a:ext>
            </a:extLst>
          </p:cNvPr>
          <p:cNvSpPr txBox="1"/>
          <p:nvPr/>
        </p:nvSpPr>
        <p:spPr>
          <a:xfrm>
            <a:off x="5827615" y="155846"/>
            <a:ext cx="1334382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r>
              <a:rPr lang="en-US" altLang="zh-CN" sz="1200" dirty="0">
                <a:solidFill>
                  <a:schemeClr val="dk1"/>
                </a:solidFill>
                <a:latin typeface="Consolas"/>
                <a:sym typeface="Consolas"/>
              </a:rPr>
              <a:t>Realignment</a:t>
            </a:r>
            <a:endParaRPr lang="en-US" altLang="zh-CN" sz="12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269" name="文本框 268">
            <a:extLst>
              <a:ext uri="{FF2B5EF4-FFF2-40B4-BE49-F238E27FC236}">
                <a16:creationId xmlns:a16="http://schemas.microsoft.com/office/drawing/2014/main" id="{2FF3F026-B2C7-DA00-2B26-E8F761E97FED}"/>
              </a:ext>
            </a:extLst>
          </p:cNvPr>
          <p:cNvSpPr txBox="1"/>
          <p:nvPr/>
        </p:nvSpPr>
        <p:spPr>
          <a:xfrm>
            <a:off x="8882811" y="155844"/>
            <a:ext cx="1715855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Feature Extraction</a:t>
            </a:r>
            <a:endParaRPr lang="zh-CN" altLang="en-US" sz="1200" dirty="0"/>
          </a:p>
        </p:txBody>
      </p:sp>
      <p:cxnSp>
        <p:nvCxnSpPr>
          <p:cNvPr id="270" name="直接箭头连接符 269">
            <a:extLst>
              <a:ext uri="{FF2B5EF4-FFF2-40B4-BE49-F238E27FC236}">
                <a16:creationId xmlns:a16="http://schemas.microsoft.com/office/drawing/2014/main" id="{5F542039-4D50-27E0-2535-1D10642E39EC}"/>
              </a:ext>
            </a:extLst>
          </p:cNvPr>
          <p:cNvCxnSpPr>
            <a:cxnSpLocks/>
            <a:stCxn id="265" idx="3"/>
            <a:endCxn id="266" idx="1"/>
          </p:cNvCxnSpPr>
          <p:nvPr/>
        </p:nvCxnSpPr>
        <p:spPr>
          <a:xfrm>
            <a:off x="4099153" y="294347"/>
            <a:ext cx="19568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箭头连接符 270">
            <a:extLst>
              <a:ext uri="{FF2B5EF4-FFF2-40B4-BE49-F238E27FC236}">
                <a16:creationId xmlns:a16="http://schemas.microsoft.com/office/drawing/2014/main" id="{73A673F6-BEF2-0420-71AE-2F65A992FA89}"/>
              </a:ext>
            </a:extLst>
          </p:cNvPr>
          <p:cNvCxnSpPr>
            <a:cxnSpLocks/>
            <a:stCxn id="268" idx="3"/>
            <a:endCxn id="267" idx="1"/>
          </p:cNvCxnSpPr>
          <p:nvPr/>
        </p:nvCxnSpPr>
        <p:spPr>
          <a:xfrm flipV="1">
            <a:off x="7161997" y="294345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箭头连接符 271">
            <a:extLst>
              <a:ext uri="{FF2B5EF4-FFF2-40B4-BE49-F238E27FC236}">
                <a16:creationId xmlns:a16="http://schemas.microsoft.com/office/drawing/2014/main" id="{3D804AB0-DBD2-6D3F-5038-927DF8AA83CE}"/>
              </a:ext>
            </a:extLst>
          </p:cNvPr>
          <p:cNvCxnSpPr>
            <a:cxnSpLocks/>
            <a:stCxn id="266" idx="3"/>
            <a:endCxn id="268" idx="1"/>
          </p:cNvCxnSpPr>
          <p:nvPr/>
        </p:nvCxnSpPr>
        <p:spPr>
          <a:xfrm flipV="1">
            <a:off x="5629225" y="294346"/>
            <a:ext cx="1983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文本框 272">
            <a:extLst>
              <a:ext uri="{FF2B5EF4-FFF2-40B4-BE49-F238E27FC236}">
                <a16:creationId xmlns:a16="http://schemas.microsoft.com/office/drawing/2014/main" id="{A7CA7DE5-9E76-5A68-C939-19AAA4EB1BB0}"/>
              </a:ext>
            </a:extLst>
          </p:cNvPr>
          <p:cNvSpPr txBox="1"/>
          <p:nvPr/>
        </p:nvSpPr>
        <p:spPr>
          <a:xfrm>
            <a:off x="10794356" y="158749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Prediction</a:t>
            </a:r>
            <a:endParaRPr lang="zh-CN" altLang="en-US" sz="1200" dirty="0"/>
          </a:p>
        </p:txBody>
      </p:sp>
      <p:cxnSp>
        <p:nvCxnSpPr>
          <p:cNvPr id="274" name="直接箭头连接符 273">
            <a:extLst>
              <a:ext uri="{FF2B5EF4-FFF2-40B4-BE49-F238E27FC236}">
                <a16:creationId xmlns:a16="http://schemas.microsoft.com/office/drawing/2014/main" id="{7FC5DD29-AE8C-34EE-A636-EAFA7910E5C6}"/>
              </a:ext>
            </a:extLst>
          </p:cNvPr>
          <p:cNvCxnSpPr>
            <a:cxnSpLocks/>
            <a:stCxn id="269" idx="3"/>
            <a:endCxn id="273" idx="1"/>
          </p:cNvCxnSpPr>
          <p:nvPr/>
        </p:nvCxnSpPr>
        <p:spPr>
          <a:xfrm>
            <a:off x="10598666" y="294344"/>
            <a:ext cx="195690" cy="29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箭头连接符 274">
            <a:extLst>
              <a:ext uri="{FF2B5EF4-FFF2-40B4-BE49-F238E27FC236}">
                <a16:creationId xmlns:a16="http://schemas.microsoft.com/office/drawing/2014/main" id="{6059954D-5736-D189-94A0-4FEAC31A7C95}"/>
              </a:ext>
            </a:extLst>
          </p:cNvPr>
          <p:cNvCxnSpPr>
            <a:cxnSpLocks/>
            <a:stCxn id="267" idx="3"/>
            <a:endCxn id="269" idx="1"/>
          </p:cNvCxnSpPr>
          <p:nvPr/>
        </p:nvCxnSpPr>
        <p:spPr>
          <a:xfrm flipV="1">
            <a:off x="8687121" y="294344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文本框 275">
            <a:extLst>
              <a:ext uri="{FF2B5EF4-FFF2-40B4-BE49-F238E27FC236}">
                <a16:creationId xmlns:a16="http://schemas.microsoft.com/office/drawing/2014/main" id="{8F6FA6CE-305F-D2CE-A007-7A854505749B}"/>
              </a:ext>
            </a:extLst>
          </p:cNvPr>
          <p:cNvSpPr txBox="1"/>
          <p:nvPr/>
        </p:nvSpPr>
        <p:spPr>
          <a:xfrm>
            <a:off x="0" y="94288"/>
            <a:ext cx="269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en-US" altLang="zh-CN" sz="1800" dirty="0">
                <a:latin typeface="Consolas" panose="020B0609020204030204" pitchFamily="49" charset="0"/>
              </a:rPr>
              <a:t>Re-alignment</a:t>
            </a:r>
            <a:endParaRPr lang="zh-CN" altLang="en-US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123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7A43F33-3BA9-F087-2DBD-4D899EB98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352061"/>
            <a:ext cx="3982238" cy="43140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123FAD-8CC4-AB5C-3209-631EE205A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5307" y="1352062"/>
            <a:ext cx="3982237" cy="431409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F32C74A-B33B-25AC-69A1-28946FC26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612" y="1352061"/>
            <a:ext cx="3982238" cy="431409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C89ECBD-B493-3CDC-00EF-A352F3542E7A}"/>
              </a:ext>
            </a:extLst>
          </p:cNvPr>
          <p:cNvSpPr txBox="1"/>
          <p:nvPr/>
        </p:nvSpPr>
        <p:spPr>
          <a:xfrm>
            <a:off x="738554" y="5802923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More Figures can be found here:</a:t>
            </a:r>
          </a:p>
          <a:p>
            <a:r>
              <a:rPr lang="zh-CN" altLang="en-US" dirty="0">
                <a:hlinkClick r:id="rId6"/>
              </a:rPr>
              <a:t>https://github.com/A-Big-Tortoise/Presentation/tree/main/Pics/Segmentation</a:t>
            </a:r>
            <a:r>
              <a:rPr lang="zh-CN" altLang="en-US" dirty="0"/>
              <a:t>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F039621-42B6-1A6A-A290-9415AAA8C1D1}"/>
              </a:ext>
            </a:extLst>
          </p:cNvPr>
          <p:cNvSpPr txBox="1"/>
          <p:nvPr/>
        </p:nvSpPr>
        <p:spPr>
          <a:xfrm>
            <a:off x="2764767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olidFill>
                  <a:schemeClr val="tx1"/>
                </a:solidFill>
                <a:sym typeface="Consolas"/>
              </a:rPr>
              <a:t>Preprocessing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1F3F2A-43D8-C650-6606-5635C770479C}"/>
              </a:ext>
            </a:extLst>
          </p:cNvPr>
          <p:cNvSpPr txBox="1"/>
          <p:nvPr/>
        </p:nvSpPr>
        <p:spPr>
          <a:xfrm>
            <a:off x="4294839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Segmentation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D86F591-43F9-4151-C91A-A55E53127FF2}"/>
              </a:ext>
            </a:extLst>
          </p:cNvPr>
          <p:cNvSpPr txBox="1"/>
          <p:nvPr/>
        </p:nvSpPr>
        <p:spPr>
          <a:xfrm>
            <a:off x="7357687" y="155845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Template</a:t>
            </a:r>
            <a:endParaRPr lang="zh-CN" altLang="en-US" sz="12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EA5F3E-A1D0-07C0-97CE-322B84E8ABB5}"/>
              </a:ext>
            </a:extLst>
          </p:cNvPr>
          <p:cNvSpPr txBox="1"/>
          <p:nvPr/>
        </p:nvSpPr>
        <p:spPr>
          <a:xfrm>
            <a:off x="5827615" y="155846"/>
            <a:ext cx="1334382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r>
              <a:rPr lang="en-US" altLang="zh-CN" sz="1200" dirty="0">
                <a:solidFill>
                  <a:schemeClr val="dk1"/>
                </a:solidFill>
                <a:latin typeface="Consolas"/>
                <a:sym typeface="Consolas"/>
              </a:rPr>
              <a:t>Realignment</a:t>
            </a:r>
            <a:endParaRPr lang="en-US" altLang="zh-CN" sz="12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C297EA-BCE4-318D-E797-F2EC73DD13DF}"/>
              </a:ext>
            </a:extLst>
          </p:cNvPr>
          <p:cNvSpPr txBox="1"/>
          <p:nvPr/>
        </p:nvSpPr>
        <p:spPr>
          <a:xfrm>
            <a:off x="8882811" y="155844"/>
            <a:ext cx="1715855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Feature Extraction</a:t>
            </a:r>
            <a:endParaRPr lang="zh-CN" altLang="en-US" sz="1200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5490543-CA42-E770-683B-DE5D0ED668E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099153" y="294347"/>
            <a:ext cx="19568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56B8D85E-F470-91A0-F453-97E61230CE7E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 flipV="1">
            <a:off x="7161997" y="294345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E866ADC-0CF1-BD3F-A671-02E18914FE07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5629225" y="294346"/>
            <a:ext cx="1983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1961B506-51F2-5B7F-1211-CABF1E517B9F}"/>
              </a:ext>
            </a:extLst>
          </p:cNvPr>
          <p:cNvSpPr txBox="1"/>
          <p:nvPr/>
        </p:nvSpPr>
        <p:spPr>
          <a:xfrm>
            <a:off x="10794356" y="158749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Prediction</a:t>
            </a:r>
            <a:endParaRPr lang="zh-CN" altLang="en-US" sz="1200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8A28F999-5C10-4DDC-F37A-11AE39105B16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10598666" y="294344"/>
            <a:ext cx="195690" cy="29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2FD42823-F378-9C8D-032D-230457AB8CE5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8687121" y="294344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06C15875-B246-8A32-F031-1E072F97E06C}"/>
              </a:ext>
            </a:extLst>
          </p:cNvPr>
          <p:cNvSpPr txBox="1"/>
          <p:nvPr/>
        </p:nvSpPr>
        <p:spPr>
          <a:xfrm>
            <a:off x="0" y="94288"/>
            <a:ext cx="269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en-US" altLang="zh-CN" sz="1800" dirty="0">
                <a:latin typeface="Consolas" panose="020B0609020204030204" pitchFamily="49" charset="0"/>
              </a:rPr>
              <a:t>Re-alignment</a:t>
            </a:r>
            <a:endParaRPr lang="zh-CN" altLang="en-US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828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>
            <a:extLst>
              <a:ext uri="{FF2B5EF4-FFF2-40B4-BE49-F238E27FC236}">
                <a16:creationId xmlns:a16="http://schemas.microsoft.com/office/drawing/2014/main" id="{DA27FF2A-114E-7AB3-63FB-E6390C407954}"/>
              </a:ext>
            </a:extLst>
          </p:cNvPr>
          <p:cNvSpPr txBox="1"/>
          <p:nvPr/>
        </p:nvSpPr>
        <p:spPr>
          <a:xfrm>
            <a:off x="4538772" y="591483"/>
            <a:ext cx="6943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What kind of signal can extract high-quality template?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F7DB8D7-9B5F-700E-71D2-6AEF2E899A60}"/>
              </a:ext>
            </a:extLst>
          </p:cNvPr>
          <p:cNvSpPr txBox="1"/>
          <p:nvPr/>
        </p:nvSpPr>
        <p:spPr>
          <a:xfrm>
            <a:off x="4250194" y="1119720"/>
            <a:ext cx="7521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Can we check the quality of signals before obtaining the template?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841DB64-B414-968B-A0CB-5A2B54876357}"/>
              </a:ext>
            </a:extLst>
          </p:cNvPr>
          <p:cNvCxnSpPr>
            <a:cxnSpLocks/>
            <a:stCxn id="35" idx="2"/>
            <a:endCxn id="13" idx="0"/>
          </p:cNvCxnSpPr>
          <p:nvPr/>
        </p:nvCxnSpPr>
        <p:spPr>
          <a:xfrm flipH="1">
            <a:off x="8010765" y="930037"/>
            <a:ext cx="1" cy="18968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AD115CAE-2625-6037-0400-20F705649846}"/>
              </a:ext>
            </a:extLst>
          </p:cNvPr>
          <p:cNvSpPr txBox="1"/>
          <p:nvPr/>
        </p:nvSpPr>
        <p:spPr>
          <a:xfrm>
            <a:off x="4117703" y="2736471"/>
            <a:ext cx="1550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Statistical</a:t>
            </a:r>
            <a:r>
              <a:rPr lang="en-US" altLang="zh-CN" dirty="0"/>
              <a:t> </a:t>
            </a:r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measurement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960A5E8-9AAA-EA6D-72D5-C59FBF98899C}"/>
              </a:ext>
            </a:extLst>
          </p:cNvPr>
          <p:cNvSpPr txBox="1"/>
          <p:nvPr/>
        </p:nvSpPr>
        <p:spPr>
          <a:xfrm>
            <a:off x="5629225" y="2736471"/>
            <a:ext cx="1901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Experience-based strategy</a:t>
            </a:r>
          </a:p>
          <a:p>
            <a:pPr algn="ctr"/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If … Else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275CE68-A967-60D9-3848-233D7B986B2B}"/>
              </a:ext>
            </a:extLst>
          </p:cNvPr>
          <p:cNvSpPr txBox="1"/>
          <p:nvPr/>
        </p:nvSpPr>
        <p:spPr>
          <a:xfrm>
            <a:off x="5209764" y="1957615"/>
            <a:ext cx="947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Yes</a:t>
            </a:r>
          </a:p>
        </p:txBody>
      </p: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809741DD-B7AE-C726-5859-3EA78EBEA318}"/>
              </a:ext>
            </a:extLst>
          </p:cNvPr>
          <p:cNvCxnSpPr>
            <a:cxnSpLocks/>
            <a:stCxn id="13" idx="2"/>
            <a:endCxn id="22" idx="0"/>
          </p:cNvCxnSpPr>
          <p:nvPr/>
        </p:nvCxnSpPr>
        <p:spPr>
          <a:xfrm rot="5400000">
            <a:off x="6597443" y="544292"/>
            <a:ext cx="499341" cy="232730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D5B9FA98-48EF-2A94-CA2B-AA8CDC170500}"/>
              </a:ext>
            </a:extLst>
          </p:cNvPr>
          <p:cNvCxnSpPr>
            <a:cxnSpLocks/>
            <a:stCxn id="22" idx="2"/>
            <a:endCxn id="20" idx="0"/>
          </p:cNvCxnSpPr>
          <p:nvPr/>
        </p:nvCxnSpPr>
        <p:spPr>
          <a:xfrm rot="5400000">
            <a:off x="5068087" y="2121097"/>
            <a:ext cx="440302" cy="790446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连接符: 肘形 31">
            <a:extLst>
              <a:ext uri="{FF2B5EF4-FFF2-40B4-BE49-F238E27FC236}">
                <a16:creationId xmlns:a16="http://schemas.microsoft.com/office/drawing/2014/main" id="{C45552AF-3A92-9D46-7807-0A35697FE102}"/>
              </a:ext>
            </a:extLst>
          </p:cNvPr>
          <p:cNvCxnSpPr>
            <a:cxnSpLocks/>
            <a:stCxn id="22" idx="2"/>
            <a:endCxn id="21" idx="0"/>
          </p:cNvCxnSpPr>
          <p:nvPr/>
        </p:nvCxnSpPr>
        <p:spPr>
          <a:xfrm rot="16200000" flipH="1">
            <a:off x="5911535" y="2068094"/>
            <a:ext cx="440302" cy="896451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B6519D62-E528-167F-324F-5D626C7FD08A}"/>
              </a:ext>
            </a:extLst>
          </p:cNvPr>
          <p:cNvSpPr txBox="1"/>
          <p:nvPr/>
        </p:nvSpPr>
        <p:spPr>
          <a:xfrm>
            <a:off x="8538984" y="1972965"/>
            <a:ext cx="947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No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cxnSp>
        <p:nvCxnSpPr>
          <p:cNvPr id="39" name="连接符: 肘形 38">
            <a:extLst>
              <a:ext uri="{FF2B5EF4-FFF2-40B4-BE49-F238E27FC236}">
                <a16:creationId xmlns:a16="http://schemas.microsoft.com/office/drawing/2014/main" id="{D6C007C5-ED7E-3258-42E0-35D19C3564DC}"/>
              </a:ext>
            </a:extLst>
          </p:cNvPr>
          <p:cNvCxnSpPr>
            <a:cxnSpLocks/>
            <a:stCxn id="13" idx="2"/>
            <a:endCxn id="37" idx="0"/>
          </p:cNvCxnSpPr>
          <p:nvPr/>
        </p:nvCxnSpPr>
        <p:spPr>
          <a:xfrm rot="16200000" flipH="1">
            <a:off x="8254378" y="1214661"/>
            <a:ext cx="514691" cy="100191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A28AFFE1-FDD7-2230-54C6-C33D496801AE}"/>
              </a:ext>
            </a:extLst>
          </p:cNvPr>
          <p:cNvSpPr txBox="1"/>
          <p:nvPr/>
        </p:nvSpPr>
        <p:spPr>
          <a:xfrm>
            <a:off x="7619923" y="2768242"/>
            <a:ext cx="2785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How to assess whether a template is good or not?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192EA88D-1F23-4D03-B079-4024A8D360DB}"/>
              </a:ext>
            </a:extLst>
          </p:cNvPr>
          <p:cNvCxnSpPr>
            <a:cxnSpLocks/>
            <a:stCxn id="37" idx="2"/>
            <a:endCxn id="41" idx="0"/>
          </p:cNvCxnSpPr>
          <p:nvPr/>
        </p:nvCxnSpPr>
        <p:spPr>
          <a:xfrm>
            <a:off x="9012681" y="2311519"/>
            <a:ext cx="0" cy="4567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9FD90240-6C4E-EE64-4DA9-F623F07F0C25}"/>
              </a:ext>
            </a:extLst>
          </p:cNvPr>
          <p:cNvSpPr txBox="1"/>
          <p:nvPr/>
        </p:nvSpPr>
        <p:spPr>
          <a:xfrm>
            <a:off x="10039889" y="1850970"/>
            <a:ext cx="2219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How to eliminate some bad cycles?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2EDB9DA6-736E-70E3-C919-C3D352792557}"/>
              </a:ext>
            </a:extLst>
          </p:cNvPr>
          <p:cNvSpPr txBox="1"/>
          <p:nvPr/>
        </p:nvSpPr>
        <p:spPr>
          <a:xfrm>
            <a:off x="6866961" y="4009998"/>
            <a:ext cx="5325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Whether the re-alignment is successful can be used to assess the quality of the template.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cxnSp>
        <p:nvCxnSpPr>
          <p:cNvPr id="56" name="连接符: 肘形 55">
            <a:extLst>
              <a:ext uri="{FF2B5EF4-FFF2-40B4-BE49-F238E27FC236}">
                <a16:creationId xmlns:a16="http://schemas.microsoft.com/office/drawing/2014/main" id="{EE161CF8-4A18-5585-E758-B6A6028BDBDC}"/>
              </a:ext>
            </a:extLst>
          </p:cNvPr>
          <p:cNvCxnSpPr>
            <a:cxnSpLocks/>
            <a:stCxn id="41" idx="2"/>
            <a:endCxn id="54" idx="0"/>
          </p:cNvCxnSpPr>
          <p:nvPr/>
        </p:nvCxnSpPr>
        <p:spPr>
          <a:xfrm rot="16200000" flipH="1">
            <a:off x="8942591" y="3423107"/>
            <a:ext cx="656981" cy="51680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连接符: 肘形 57">
            <a:extLst>
              <a:ext uri="{FF2B5EF4-FFF2-40B4-BE49-F238E27FC236}">
                <a16:creationId xmlns:a16="http://schemas.microsoft.com/office/drawing/2014/main" id="{F86FC5A6-746B-6992-BEDE-639D9C88CE99}"/>
              </a:ext>
            </a:extLst>
          </p:cNvPr>
          <p:cNvCxnSpPr>
            <a:cxnSpLocks/>
            <a:stCxn id="52" idx="2"/>
            <a:endCxn id="54" idx="0"/>
          </p:cNvCxnSpPr>
          <p:nvPr/>
        </p:nvCxnSpPr>
        <p:spPr>
          <a:xfrm rot="5400000">
            <a:off x="9552476" y="2412751"/>
            <a:ext cx="1574253" cy="1620241"/>
          </a:xfrm>
          <a:prstGeom prst="bentConnector3">
            <a:avLst>
              <a:gd name="adj1" fmla="val 7904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FC964AA7-341B-102C-334D-011B54991C18}"/>
              </a:ext>
            </a:extLst>
          </p:cNvPr>
          <p:cNvCxnSpPr>
            <a:cxnSpLocks/>
            <a:stCxn id="54" idx="2"/>
            <a:endCxn id="196" idx="0"/>
          </p:cNvCxnSpPr>
          <p:nvPr/>
        </p:nvCxnSpPr>
        <p:spPr>
          <a:xfrm flipH="1">
            <a:off x="9529480" y="4594773"/>
            <a:ext cx="1" cy="2841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717E192E-9DC7-9E2D-C4F6-B7117639DDF2}"/>
                  </a:ext>
                </a:extLst>
              </p:cNvPr>
              <p:cNvSpPr txBox="1"/>
              <p:nvPr/>
            </p:nvSpPr>
            <p:spPr>
              <a:xfrm>
                <a:off x="6981566" y="5895205"/>
                <a:ext cx="2029118" cy="579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600" dirty="0">
                        <a:solidFill>
                          <a:schemeClr val="dk1"/>
                        </a:solidFill>
                        <a:latin typeface="Consolas"/>
                      </a:rPr>
                      <m:t>Coef</m:t>
                    </m:r>
                  </m:oMath>
                </a14:m>
                <a:r>
                  <a:rPr lang="en-US" altLang="zh-CN" sz="1600" dirty="0">
                    <a:solidFill>
                      <a:schemeClr val="dk1"/>
                    </a:solidFill>
                    <a:latin typeface="Consolas"/>
                  </a:rPr>
                  <a:t> &lt; Threshold </a:t>
                </a:r>
              </a:p>
              <a:p>
                <a:pPr algn="ctr"/>
                <a:r>
                  <a:rPr lang="en-US" altLang="zh-CN" sz="1600" dirty="0">
                    <a:solidFill>
                      <a:schemeClr val="dk1"/>
                    </a:solidFill>
                    <a:latin typeface="Consolas"/>
                  </a:rPr>
                  <a:t>Low Quality</a:t>
                </a:r>
              </a:p>
            </p:txBody>
          </p:sp>
        </mc:Choice>
        <mc:Fallback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717E192E-9DC7-9E2D-C4F6-B7117639D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566" y="5895205"/>
                <a:ext cx="2029118" cy="579133"/>
              </a:xfrm>
              <a:prstGeom prst="rect">
                <a:avLst/>
              </a:prstGeom>
              <a:blipFill>
                <a:blip r:embed="rId3"/>
                <a:stretch>
                  <a:fillRect t="-4211" r="-5706" b="-1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FC2B3990-4161-729E-2708-F4F3457B0DC5}"/>
                  </a:ext>
                </a:extLst>
              </p:cNvPr>
              <p:cNvSpPr txBox="1"/>
              <p:nvPr/>
            </p:nvSpPr>
            <p:spPr>
              <a:xfrm>
                <a:off x="9720545" y="5888381"/>
                <a:ext cx="227231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600" dirty="0">
                        <a:solidFill>
                          <a:schemeClr val="dk1"/>
                        </a:solidFill>
                        <a:latin typeface="Consolas"/>
                      </a:rPr>
                      <m:t>Coef</m:t>
                    </m:r>
                  </m:oMath>
                </a14:m>
                <a:r>
                  <a:rPr lang="en-US" altLang="zh-CN" sz="1600" dirty="0">
                    <a:solidFill>
                      <a:schemeClr val="dk1"/>
                    </a:solidFill>
                    <a:latin typeface="Consolas"/>
                  </a:rPr>
                  <a:t> &gt; Threshold </a:t>
                </a:r>
              </a:p>
              <a:p>
                <a:pPr algn="ctr"/>
                <a:r>
                  <a:rPr lang="en-US" altLang="zh-CN" sz="1600" dirty="0">
                    <a:solidFill>
                      <a:schemeClr val="dk1"/>
                    </a:solidFill>
                    <a:latin typeface="Consolas"/>
                  </a:rPr>
                  <a:t>High Quality</a:t>
                </a:r>
              </a:p>
            </p:txBody>
          </p:sp>
        </mc:Choice>
        <mc:Fallback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FC2B3990-4161-729E-2708-F4F3457B0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0545" y="5888381"/>
                <a:ext cx="2272311" cy="584775"/>
              </a:xfrm>
              <a:prstGeom prst="rect">
                <a:avLst/>
              </a:prstGeom>
              <a:blipFill>
                <a:blip r:embed="rId4"/>
                <a:stretch>
                  <a:fillRect t="-4167" b="-114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连接符: 肘形 67">
            <a:extLst>
              <a:ext uri="{FF2B5EF4-FFF2-40B4-BE49-F238E27FC236}">
                <a16:creationId xmlns:a16="http://schemas.microsoft.com/office/drawing/2014/main" id="{1BE45969-9F19-51AB-21F1-A4E8D2FC26E1}"/>
              </a:ext>
            </a:extLst>
          </p:cNvPr>
          <p:cNvCxnSpPr>
            <a:cxnSpLocks/>
            <a:stCxn id="196" idx="2"/>
            <a:endCxn id="65" idx="0"/>
          </p:cNvCxnSpPr>
          <p:nvPr/>
        </p:nvCxnSpPr>
        <p:spPr>
          <a:xfrm rot="5400000">
            <a:off x="8500894" y="4866619"/>
            <a:ext cx="523818" cy="153335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连接符: 肘形 69">
            <a:extLst>
              <a:ext uri="{FF2B5EF4-FFF2-40B4-BE49-F238E27FC236}">
                <a16:creationId xmlns:a16="http://schemas.microsoft.com/office/drawing/2014/main" id="{83DA096A-9651-BEF4-819E-9E80C03215A6}"/>
              </a:ext>
            </a:extLst>
          </p:cNvPr>
          <p:cNvCxnSpPr>
            <a:cxnSpLocks/>
            <a:stCxn id="196" idx="2"/>
            <a:endCxn id="66" idx="0"/>
          </p:cNvCxnSpPr>
          <p:nvPr/>
        </p:nvCxnSpPr>
        <p:spPr>
          <a:xfrm rot="16200000" flipH="1">
            <a:off x="9934593" y="4966273"/>
            <a:ext cx="516994" cy="132722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图片 70">
            <a:extLst>
              <a:ext uri="{FF2B5EF4-FFF2-40B4-BE49-F238E27FC236}">
                <a16:creationId xmlns:a16="http://schemas.microsoft.com/office/drawing/2014/main" id="{486C5069-9B2D-5C59-7A12-8BCDD6A159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58" t="1901" r="998"/>
          <a:stretch/>
        </p:blipFill>
        <p:spPr>
          <a:xfrm>
            <a:off x="28644" y="2116721"/>
            <a:ext cx="4106542" cy="446953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4390E25-C6EF-1DAD-88FE-696551017F2C}"/>
              </a:ext>
            </a:extLst>
          </p:cNvPr>
          <p:cNvSpPr txBox="1"/>
          <p:nvPr/>
        </p:nvSpPr>
        <p:spPr>
          <a:xfrm>
            <a:off x="4586449" y="6545362"/>
            <a:ext cx="75533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6"/>
              </a:rPr>
              <a:t>https://github.com/A-Big-Tortoise/Presentation/tree/main/Pics/QualityAssessment4Template</a:t>
            </a:r>
            <a:r>
              <a:rPr lang="zh-CN" altLang="en-US" dirty="0"/>
              <a:t> </a:t>
            </a:r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0B7D6D11-ED9A-61F3-4976-1DEAF6117A6A}"/>
              </a:ext>
            </a:extLst>
          </p:cNvPr>
          <p:cNvCxnSpPr>
            <a:cxnSpLocks/>
          </p:cNvCxnSpPr>
          <p:nvPr/>
        </p:nvCxnSpPr>
        <p:spPr>
          <a:xfrm flipH="1" flipV="1">
            <a:off x="4170946" y="687144"/>
            <a:ext cx="6663" cy="6170856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F0D4E3E-AFF1-5686-FD95-8DF2E95BDD88}"/>
              </a:ext>
            </a:extLst>
          </p:cNvPr>
          <p:cNvSpPr txBox="1"/>
          <p:nvPr/>
        </p:nvSpPr>
        <p:spPr>
          <a:xfrm>
            <a:off x="2764767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olidFill>
                  <a:schemeClr val="tx1"/>
                </a:solidFill>
                <a:sym typeface="Consolas"/>
              </a:rPr>
              <a:t>Preprocessing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2DD9F54-21C7-1E39-FD4B-3A4EFD567148}"/>
              </a:ext>
            </a:extLst>
          </p:cNvPr>
          <p:cNvSpPr txBox="1"/>
          <p:nvPr/>
        </p:nvSpPr>
        <p:spPr>
          <a:xfrm>
            <a:off x="4294839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Segmentation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E352357-78C2-9A7F-4A0E-60975F64E900}"/>
              </a:ext>
            </a:extLst>
          </p:cNvPr>
          <p:cNvSpPr txBox="1"/>
          <p:nvPr/>
        </p:nvSpPr>
        <p:spPr>
          <a:xfrm>
            <a:off x="7357687" y="155845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Template</a:t>
            </a:r>
            <a:endParaRPr lang="zh-CN" altLang="en-US" sz="12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13F294C-14B1-3825-657C-256491FD9EBB}"/>
              </a:ext>
            </a:extLst>
          </p:cNvPr>
          <p:cNvSpPr txBox="1"/>
          <p:nvPr/>
        </p:nvSpPr>
        <p:spPr>
          <a:xfrm>
            <a:off x="5827615" y="155846"/>
            <a:ext cx="1334382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r>
              <a:rPr lang="en-US" altLang="zh-CN" sz="1200" dirty="0">
                <a:solidFill>
                  <a:schemeClr val="dk1"/>
                </a:solidFill>
                <a:latin typeface="Consolas"/>
                <a:sym typeface="Consolas"/>
              </a:rPr>
              <a:t>Realignment</a:t>
            </a:r>
            <a:endParaRPr lang="en-US" altLang="zh-CN" sz="12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65FFD3C-647B-7D5F-14D4-333BAE57307B}"/>
              </a:ext>
            </a:extLst>
          </p:cNvPr>
          <p:cNvSpPr txBox="1"/>
          <p:nvPr/>
        </p:nvSpPr>
        <p:spPr>
          <a:xfrm>
            <a:off x="8882811" y="155844"/>
            <a:ext cx="1715855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Feature Extraction</a:t>
            </a:r>
            <a:endParaRPr lang="zh-CN" altLang="en-US" sz="1200" dirty="0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3E790982-F3ED-C3B1-E297-82A188EDD89A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4099153" y="294347"/>
            <a:ext cx="19568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E5174B0-18A1-4193-0716-922696B85718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 flipV="1">
            <a:off x="7161997" y="294345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C63359B6-7868-7950-404A-BEE659A3F89A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flipV="1">
            <a:off x="5629225" y="294346"/>
            <a:ext cx="1983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7009318A-5710-756D-D2DA-685F32578B90}"/>
              </a:ext>
            </a:extLst>
          </p:cNvPr>
          <p:cNvSpPr txBox="1"/>
          <p:nvPr/>
        </p:nvSpPr>
        <p:spPr>
          <a:xfrm>
            <a:off x="10794356" y="158749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Prediction</a:t>
            </a:r>
            <a:endParaRPr lang="zh-CN" altLang="en-US" sz="1200" dirty="0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BC65D952-5C6E-2803-7EF4-ED24FA8BB267}"/>
              </a:ext>
            </a:extLst>
          </p:cNvPr>
          <p:cNvCxnSpPr>
            <a:cxnSpLocks/>
            <a:stCxn id="19" idx="3"/>
            <a:endCxn id="31" idx="1"/>
          </p:cNvCxnSpPr>
          <p:nvPr/>
        </p:nvCxnSpPr>
        <p:spPr>
          <a:xfrm>
            <a:off x="10598666" y="294344"/>
            <a:ext cx="195690" cy="29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7251E363-26D8-1FA6-D1AB-155D6D65B3AD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 flipV="1">
            <a:off x="8687121" y="294344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F1BF0C09-C298-DE0D-0B99-CAC9D20C6B29}"/>
              </a:ext>
            </a:extLst>
          </p:cNvPr>
          <p:cNvSpPr txBox="1"/>
          <p:nvPr/>
        </p:nvSpPr>
        <p:spPr>
          <a:xfrm>
            <a:off x="0" y="94288"/>
            <a:ext cx="269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en-US" altLang="zh-CN" sz="1800" dirty="0">
                <a:sym typeface="Consolas"/>
              </a:rPr>
              <a:t>Template and its Quality</a:t>
            </a:r>
            <a:endParaRPr lang="zh-CN" altLang="en-US" sz="1800" dirty="0">
              <a:latin typeface="Consolas" panose="020B0609020204030204" pitchFamily="49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8F33211-D905-A598-E810-C83EA44FA911}"/>
              </a:ext>
            </a:extLst>
          </p:cNvPr>
          <p:cNvSpPr txBox="1"/>
          <p:nvPr/>
        </p:nvSpPr>
        <p:spPr>
          <a:xfrm>
            <a:off x="549039" y="769708"/>
            <a:ext cx="19891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对于提取</a:t>
            </a:r>
            <a:r>
              <a:rPr lang="en-US" altLang="zh-CN" dirty="0"/>
              <a:t>Template</a:t>
            </a:r>
            <a:r>
              <a:rPr lang="zh-CN" altLang="en-US" dirty="0"/>
              <a:t>这个任务而言，这段信号是不是高质量的呢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6" name="文本框 195">
                <a:extLst>
                  <a:ext uri="{FF2B5EF4-FFF2-40B4-BE49-F238E27FC236}">
                    <a16:creationId xmlns:a16="http://schemas.microsoft.com/office/drawing/2014/main" id="{A400861A-ED7E-AC23-8819-00A43A9C6E3D}"/>
                  </a:ext>
                </a:extLst>
              </p:cNvPr>
              <p:cNvSpPr txBox="1"/>
              <p:nvPr/>
            </p:nvSpPr>
            <p:spPr>
              <a:xfrm>
                <a:off x="6875039" y="4878944"/>
                <a:ext cx="530888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dk1"/>
                    </a:solidFill>
                    <a:latin typeface="Consolas"/>
                  </a:rPr>
                  <a:t>Template</a:t>
                </a:r>
                <a:r>
                  <a:rPr lang="zh-CN" altLang="en-US" sz="1600" dirty="0">
                    <a:solidFill>
                      <a:schemeClr val="dk1"/>
                    </a:solidFill>
                    <a:latin typeface="Consolas"/>
                  </a:rPr>
                  <a:t> </a:t>
                </a:r>
                <a:r>
                  <a:rPr lang="en-US" altLang="zh-CN" sz="1600" dirty="0">
                    <a:solidFill>
                      <a:schemeClr val="dk1"/>
                    </a:solidFill>
                    <a:latin typeface="Consolas"/>
                  </a:rPr>
                  <a:t>=</a:t>
                </a:r>
                <a:r>
                  <a:rPr lang="zh-CN" altLang="en-US" sz="1600" dirty="0">
                    <a:solidFill>
                      <a:schemeClr val="dk1"/>
                    </a:solidFill>
                    <a:latin typeface="Consolas"/>
                  </a:rPr>
                  <a:t> </a:t>
                </a:r>
                <a:r>
                  <a:rPr lang="en-US" altLang="zh-CN" sz="1600" dirty="0">
                    <a:solidFill>
                      <a:schemeClr val="dk1"/>
                    </a:solidFill>
                    <a:latin typeface="Consolas"/>
                  </a:rPr>
                  <a:t>Mean( Cycles )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600" dirty="0">
                          <a:solidFill>
                            <a:schemeClr val="dk1"/>
                          </a:solidFill>
                          <a:latin typeface="Consolas"/>
                        </a:rPr>
                        <m:t>Coef</m:t>
                      </m:r>
                      <m:r>
                        <m:rPr>
                          <m:nor/>
                        </m:rPr>
                        <a:rPr lang="en-US" altLang="zh-CN" sz="1600" dirty="0">
                          <a:solidFill>
                            <a:schemeClr val="dk1"/>
                          </a:solidFill>
                          <a:latin typeface="Consolas"/>
                        </a:rPr>
                        <m:t> = </m:t>
                      </m:r>
                      <m:r>
                        <m:rPr>
                          <m:nor/>
                        </m:rPr>
                        <a:rPr lang="en-US" altLang="zh-CN" sz="1600" dirty="0">
                          <a:solidFill>
                            <a:schemeClr val="dk1"/>
                          </a:solidFill>
                          <a:latin typeface="Consolas"/>
                        </a:rPr>
                        <m:t>Mean</m:t>
                      </m:r>
                      <m:r>
                        <m:rPr>
                          <m:nor/>
                        </m:rPr>
                        <a:rPr lang="en-US" altLang="zh-CN" sz="1600" dirty="0">
                          <a:solidFill>
                            <a:schemeClr val="dk1"/>
                          </a:solidFill>
                          <a:latin typeface="Consolas"/>
                        </a:rPr>
                        <m:t>(</m:t>
                      </m:r>
                      <m:r>
                        <a:rPr lang="en-US" altLang="zh-CN" sz="1600" dirty="0">
                          <a:solidFill>
                            <a:schemeClr val="dk1"/>
                          </a:solidFill>
                          <a:latin typeface="Consolas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altLang="zh-CN" sz="1600">
                          <a:solidFill>
                            <a:schemeClr val="dk1"/>
                          </a:solidFill>
                          <a:latin typeface="Consolas"/>
                        </a:rPr>
                        <m:t>Σ</m:t>
                      </m:r>
                      <m:r>
                        <m:rPr>
                          <m:nor/>
                        </m:rPr>
                        <a:rPr lang="en-US" altLang="zh-CN" sz="1600">
                          <a:solidFill>
                            <a:schemeClr val="dk1"/>
                          </a:solidFill>
                          <a:latin typeface="Consolas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1600" dirty="0">
                          <a:solidFill>
                            <a:schemeClr val="dk1"/>
                          </a:solidFill>
                          <a:latin typeface="Consolas"/>
                        </a:rPr>
                        <m:t>{ </m:t>
                      </m:r>
                      <m:r>
                        <m:rPr>
                          <m:nor/>
                        </m:rPr>
                        <a:rPr lang="en-US" altLang="zh-CN" sz="1600" dirty="0">
                          <a:solidFill>
                            <a:schemeClr val="dk1"/>
                          </a:solidFill>
                          <a:latin typeface="Consolas"/>
                        </a:rPr>
                        <m:t>Pearson</m:t>
                      </m:r>
                      <m:r>
                        <m:rPr>
                          <m:nor/>
                        </m:rPr>
                        <a:rPr lang="en-US" altLang="zh-CN" sz="1600" dirty="0">
                          <a:solidFill>
                            <a:schemeClr val="dk1"/>
                          </a:solidFill>
                          <a:latin typeface="Consolas"/>
                        </a:rPr>
                        <m:t> (</m:t>
                      </m:r>
                      <m:r>
                        <m:rPr>
                          <m:nor/>
                        </m:rPr>
                        <a:rPr lang="en-US" altLang="zh-CN" sz="1600" dirty="0">
                          <a:solidFill>
                            <a:schemeClr val="dk1"/>
                          </a:solidFill>
                          <a:latin typeface="Consolas"/>
                        </a:rPr>
                        <m:t>Template</m:t>
                      </m:r>
                      <m:r>
                        <m:rPr>
                          <m:nor/>
                        </m:rPr>
                        <a:rPr lang="en-US" altLang="zh-CN" sz="1600" dirty="0">
                          <a:solidFill>
                            <a:schemeClr val="dk1"/>
                          </a:solidFill>
                          <a:latin typeface="Consolas"/>
                        </a:rPr>
                        <m:t> , </m:t>
                      </m:r>
                      <m:r>
                        <m:rPr>
                          <m:nor/>
                        </m:rPr>
                        <a:rPr lang="en-US" altLang="zh-CN" sz="1600" dirty="0">
                          <a:solidFill>
                            <a:schemeClr val="dk1"/>
                          </a:solidFill>
                          <a:latin typeface="Consolas"/>
                        </a:rPr>
                        <m:t>Cycle</m:t>
                      </m:r>
                      <m:r>
                        <m:rPr>
                          <m:nor/>
                        </m:rPr>
                        <a:rPr lang="en-US" altLang="zh-CN" sz="1600" dirty="0">
                          <a:solidFill>
                            <a:schemeClr val="dk1"/>
                          </a:solidFill>
                          <a:latin typeface="Consolas"/>
                        </a:rPr>
                        <m:t>_</m:t>
                      </m:r>
                      <m:r>
                        <m:rPr>
                          <m:nor/>
                        </m:rPr>
                        <a:rPr lang="en-US" altLang="zh-CN" sz="1600" dirty="0">
                          <a:solidFill>
                            <a:schemeClr val="dk1"/>
                          </a:solidFill>
                          <a:latin typeface="Consolas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CN" sz="1600" dirty="0">
                          <a:solidFill>
                            <a:schemeClr val="dk1"/>
                          </a:solidFill>
                          <a:latin typeface="Consolas"/>
                        </a:rPr>
                        <m:t>) }</m:t>
                      </m:r>
                    </m:oMath>
                  </m:oMathPara>
                </a14:m>
                <a:endParaRPr lang="en-US" altLang="zh-CN" sz="1600" dirty="0">
                  <a:solidFill>
                    <a:schemeClr val="dk1"/>
                  </a:solidFill>
                  <a:latin typeface="Consolas"/>
                </a:endParaRPr>
              </a:p>
            </p:txBody>
          </p:sp>
        </mc:Choice>
        <mc:Fallback>
          <p:sp>
            <p:nvSpPr>
              <p:cNvPr id="196" name="文本框 195">
                <a:extLst>
                  <a:ext uri="{FF2B5EF4-FFF2-40B4-BE49-F238E27FC236}">
                    <a16:creationId xmlns:a16="http://schemas.microsoft.com/office/drawing/2014/main" id="{A400861A-ED7E-AC23-8819-00A43A9C6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5039" y="4878944"/>
                <a:ext cx="5308882" cy="492443"/>
              </a:xfrm>
              <a:prstGeom prst="rect">
                <a:avLst/>
              </a:prstGeom>
              <a:blipFill>
                <a:blip r:embed="rId7"/>
                <a:stretch>
                  <a:fillRect t="-13580" r="-344" b="-160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1888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FAC4077-E619-093A-B01D-EDB8D7B9D929}"/>
              </a:ext>
            </a:extLst>
          </p:cNvPr>
          <p:cNvSpPr txBox="1"/>
          <p:nvPr/>
        </p:nvSpPr>
        <p:spPr>
          <a:xfrm>
            <a:off x="212174" y="1082632"/>
            <a:ext cx="3210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Utilize </a:t>
            </a:r>
            <a:r>
              <a:rPr lang="en-US" altLang="zh-CN" sz="1600" dirty="0" err="1">
                <a:solidFill>
                  <a:schemeClr val="dk1"/>
                </a:solidFill>
                <a:latin typeface="Consolas"/>
              </a:rPr>
              <a:t>Tsfresh</a:t>
            </a:r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 to extract over 800 features from the template.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D11E175-DF07-B39C-E981-85B9D0F223CA}"/>
              </a:ext>
            </a:extLst>
          </p:cNvPr>
          <p:cNvSpPr txBox="1"/>
          <p:nvPr/>
        </p:nvSpPr>
        <p:spPr>
          <a:xfrm>
            <a:off x="3890151" y="711774"/>
            <a:ext cx="44116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Feature cleaning</a:t>
            </a:r>
          </a:p>
          <a:p>
            <a:pPr marL="285750" indent="-285750">
              <a:buFont typeface="Arial"/>
              <a:buChar char="•"/>
            </a:pPr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Drop </a:t>
            </a:r>
            <a:r>
              <a:rPr lang="en-US" altLang="zh-CN" sz="1600" dirty="0" err="1">
                <a:solidFill>
                  <a:schemeClr val="dk1"/>
                </a:solidFill>
                <a:latin typeface="Consolas"/>
              </a:rPr>
              <a:t>NaN</a:t>
            </a:r>
            <a:endParaRPr lang="en-US" altLang="zh-CN" sz="1600" dirty="0">
              <a:solidFill>
                <a:schemeClr val="dk1"/>
              </a:solidFill>
              <a:latin typeface="Consolas"/>
            </a:endParaRPr>
          </a:p>
          <a:p>
            <a:pPr marL="285750" indent="-285750">
              <a:buFont typeface="Arial"/>
              <a:buChar char="•"/>
            </a:pPr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Drop features with very small variance.</a:t>
            </a:r>
          </a:p>
          <a:p>
            <a:pPr marL="285750" indent="-285750">
              <a:buFont typeface="Arial"/>
              <a:buChar char="•"/>
            </a:pPr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Drop features with a correlation lower than 0.2.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754ACF5-A3BF-B431-766A-FD41B18D2C34}"/>
              </a:ext>
            </a:extLst>
          </p:cNvPr>
          <p:cNvSpPr txBox="1"/>
          <p:nvPr/>
        </p:nvSpPr>
        <p:spPr>
          <a:xfrm>
            <a:off x="9442163" y="717751"/>
            <a:ext cx="2151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Linear Regression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62B9C39-311B-54A2-1E8D-41C862820D1D}"/>
              </a:ext>
            </a:extLst>
          </p:cNvPr>
          <p:cNvSpPr txBox="1"/>
          <p:nvPr/>
        </p:nvSpPr>
        <p:spPr>
          <a:xfrm>
            <a:off x="9442163" y="1897340"/>
            <a:ext cx="15866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>
                <a:solidFill>
                  <a:schemeClr val="dk1"/>
                </a:solidFill>
                <a:latin typeface="Consolas"/>
              </a:rPr>
              <a:t>CatBoost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57920F4D-78E6-3675-1C13-22BC291A5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936" y="4405071"/>
            <a:ext cx="3535667" cy="2357112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BA1188D8-E864-B917-430F-0048E8B45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405359"/>
            <a:ext cx="3535668" cy="2357112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D9815141-C513-A1EC-E110-F47E39459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936" y="2219969"/>
            <a:ext cx="3535668" cy="2357112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6697988B-7D38-1519-7445-5A0856B62F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219681"/>
            <a:ext cx="3535668" cy="235711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FA40223-9EF5-C92D-7A97-9A6E4573BC8D}"/>
              </a:ext>
            </a:extLst>
          </p:cNvPr>
          <p:cNvSpPr txBox="1"/>
          <p:nvPr/>
        </p:nvSpPr>
        <p:spPr>
          <a:xfrm>
            <a:off x="2764767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olidFill>
                  <a:schemeClr val="tx1"/>
                </a:solidFill>
                <a:sym typeface="Consolas"/>
              </a:rPr>
              <a:t>Preprocessing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B217B58-54E9-B302-378D-F7969EBEF891}"/>
              </a:ext>
            </a:extLst>
          </p:cNvPr>
          <p:cNvSpPr txBox="1"/>
          <p:nvPr/>
        </p:nvSpPr>
        <p:spPr>
          <a:xfrm>
            <a:off x="4294839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Segmentation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E562E15-5F57-1862-6054-FC03C47F2C7E}"/>
              </a:ext>
            </a:extLst>
          </p:cNvPr>
          <p:cNvSpPr txBox="1"/>
          <p:nvPr/>
        </p:nvSpPr>
        <p:spPr>
          <a:xfrm>
            <a:off x="7357687" y="155845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Template</a:t>
            </a:r>
            <a:endParaRPr lang="zh-CN" altLang="en-US" sz="12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3BCAAA8-D180-DE0C-0479-3B0C57CEA087}"/>
              </a:ext>
            </a:extLst>
          </p:cNvPr>
          <p:cNvSpPr txBox="1"/>
          <p:nvPr/>
        </p:nvSpPr>
        <p:spPr>
          <a:xfrm>
            <a:off x="5827615" y="155846"/>
            <a:ext cx="1334382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r>
              <a:rPr lang="en-US" altLang="zh-CN" sz="1200" dirty="0">
                <a:solidFill>
                  <a:schemeClr val="dk1"/>
                </a:solidFill>
                <a:latin typeface="Consolas"/>
                <a:sym typeface="Consolas"/>
              </a:rPr>
              <a:t>Realignment</a:t>
            </a:r>
            <a:endParaRPr lang="en-US" altLang="zh-CN" sz="12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81EC599-3E49-B596-D087-04A250C15A37}"/>
              </a:ext>
            </a:extLst>
          </p:cNvPr>
          <p:cNvSpPr txBox="1"/>
          <p:nvPr/>
        </p:nvSpPr>
        <p:spPr>
          <a:xfrm>
            <a:off x="8882811" y="155844"/>
            <a:ext cx="1715855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Feature Extraction</a:t>
            </a:r>
            <a:endParaRPr lang="zh-CN" altLang="en-US" sz="1200" dirty="0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BB283379-71C1-771B-ADBC-A9B8B3DF912C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4099153" y="294347"/>
            <a:ext cx="19568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72F7293D-E4B8-E02E-5F32-9224548809D7}"/>
              </a:ext>
            </a:extLst>
          </p:cNvPr>
          <p:cNvCxnSpPr>
            <a:cxnSpLocks/>
            <a:stCxn id="20" idx="3"/>
            <a:endCxn id="15" idx="1"/>
          </p:cNvCxnSpPr>
          <p:nvPr/>
        </p:nvCxnSpPr>
        <p:spPr>
          <a:xfrm flipV="1">
            <a:off x="7161997" y="294345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D60A63AD-1E30-7738-F8D3-100213BDB041}"/>
              </a:ext>
            </a:extLst>
          </p:cNvPr>
          <p:cNvCxnSpPr>
            <a:cxnSpLocks/>
            <a:stCxn id="13" idx="3"/>
            <a:endCxn id="20" idx="1"/>
          </p:cNvCxnSpPr>
          <p:nvPr/>
        </p:nvCxnSpPr>
        <p:spPr>
          <a:xfrm flipV="1">
            <a:off x="5629225" y="294346"/>
            <a:ext cx="1983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C51E22E4-BC0E-8CC8-3CF6-0E397396CAE1}"/>
              </a:ext>
            </a:extLst>
          </p:cNvPr>
          <p:cNvSpPr txBox="1"/>
          <p:nvPr/>
        </p:nvSpPr>
        <p:spPr>
          <a:xfrm>
            <a:off x="10794356" y="158749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Prediction</a:t>
            </a:r>
            <a:endParaRPr lang="zh-CN" altLang="en-US" sz="1200" dirty="0"/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FBFB2589-8F28-E2DA-16ED-3B031F54FBBD}"/>
              </a:ext>
            </a:extLst>
          </p:cNvPr>
          <p:cNvCxnSpPr>
            <a:cxnSpLocks/>
            <a:stCxn id="21" idx="3"/>
            <a:endCxn id="29" idx="1"/>
          </p:cNvCxnSpPr>
          <p:nvPr/>
        </p:nvCxnSpPr>
        <p:spPr>
          <a:xfrm>
            <a:off x="10598666" y="294344"/>
            <a:ext cx="195690" cy="29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CA9F56BF-BD7F-9667-36BB-ECD4E6D2BEAD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 flipV="1">
            <a:off x="8687121" y="294344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39046541-6EEA-8B65-8537-95CCF7D5E6FE}"/>
              </a:ext>
            </a:extLst>
          </p:cNvPr>
          <p:cNvSpPr txBox="1"/>
          <p:nvPr/>
        </p:nvSpPr>
        <p:spPr>
          <a:xfrm>
            <a:off x="0" y="94288"/>
            <a:ext cx="269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en-US" altLang="zh-CN" sz="1800" dirty="0">
                <a:latin typeface="Consolas" panose="020B0609020204030204" pitchFamily="49" charset="0"/>
              </a:rPr>
              <a:t>Feature Extraction</a:t>
            </a:r>
            <a:endParaRPr lang="zh-CN" altLang="en-US" sz="1800" dirty="0">
              <a:latin typeface="Consolas" panose="020B0609020204030204" pitchFamily="49" charset="0"/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C5416BB8-6182-5B9D-B063-2349D2B2FC1F}"/>
              </a:ext>
            </a:extLst>
          </p:cNvPr>
          <p:cNvCxnSpPr>
            <a:cxnSpLocks/>
            <a:stCxn id="3" idx="3"/>
            <a:endCxn id="14" idx="1"/>
          </p:cNvCxnSpPr>
          <p:nvPr/>
        </p:nvCxnSpPr>
        <p:spPr>
          <a:xfrm flipV="1">
            <a:off x="3423137" y="1496604"/>
            <a:ext cx="467014" cy="152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870A0A02-3AA6-B4FF-22F3-795496DD0D84}"/>
              </a:ext>
            </a:extLst>
          </p:cNvPr>
          <p:cNvCxnSpPr>
            <a:cxnSpLocks/>
            <a:stCxn id="14" idx="3"/>
            <a:endCxn id="19" idx="1"/>
          </p:cNvCxnSpPr>
          <p:nvPr/>
        </p:nvCxnSpPr>
        <p:spPr>
          <a:xfrm flipV="1">
            <a:off x="8301848" y="887028"/>
            <a:ext cx="1140315" cy="609576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连接符: 肘形 44">
            <a:extLst>
              <a:ext uri="{FF2B5EF4-FFF2-40B4-BE49-F238E27FC236}">
                <a16:creationId xmlns:a16="http://schemas.microsoft.com/office/drawing/2014/main" id="{72CA73B1-15DD-F995-C3E9-16C8B814FDD3}"/>
              </a:ext>
            </a:extLst>
          </p:cNvPr>
          <p:cNvCxnSpPr>
            <a:cxnSpLocks/>
            <a:stCxn id="14" idx="3"/>
            <a:endCxn id="23" idx="1"/>
          </p:cNvCxnSpPr>
          <p:nvPr/>
        </p:nvCxnSpPr>
        <p:spPr>
          <a:xfrm>
            <a:off x="8301848" y="1496604"/>
            <a:ext cx="1140315" cy="570013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3DEEF4CD-9297-6492-1E50-7C6679D08B80}"/>
              </a:ext>
            </a:extLst>
          </p:cNvPr>
          <p:cNvSpPr txBox="1"/>
          <p:nvPr/>
        </p:nvSpPr>
        <p:spPr>
          <a:xfrm>
            <a:off x="1015034" y="3244348"/>
            <a:ext cx="1676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Linear Regression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7B5015BD-3350-63AE-D8AF-FB5E2738977E}"/>
              </a:ext>
            </a:extLst>
          </p:cNvPr>
          <p:cNvSpPr txBox="1"/>
          <p:nvPr/>
        </p:nvSpPr>
        <p:spPr>
          <a:xfrm>
            <a:off x="1015034" y="5272800"/>
            <a:ext cx="15866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>
                <a:solidFill>
                  <a:schemeClr val="dk1"/>
                </a:solidFill>
                <a:latin typeface="Consolas"/>
              </a:rPr>
              <a:t>CatBoost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525123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87BA9F5-A91E-7516-DC0F-B30BA13E9B3B}"/>
              </a:ext>
            </a:extLst>
          </p:cNvPr>
          <p:cNvSpPr txBox="1"/>
          <p:nvPr/>
        </p:nvSpPr>
        <p:spPr>
          <a:xfrm>
            <a:off x="3544480" y="410145"/>
            <a:ext cx="1008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特征提取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1777640-0200-968F-A940-1A9EE23A454F}"/>
              </a:ext>
            </a:extLst>
          </p:cNvPr>
          <p:cNvSpPr txBox="1"/>
          <p:nvPr/>
        </p:nvSpPr>
        <p:spPr>
          <a:xfrm>
            <a:off x="4676534" y="410145"/>
            <a:ext cx="754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IJK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4850B25-684E-5468-D103-B1BA0411852C}"/>
              </a:ext>
            </a:extLst>
          </p:cNvPr>
          <p:cNvSpPr txBox="1"/>
          <p:nvPr/>
        </p:nvSpPr>
        <p:spPr>
          <a:xfrm>
            <a:off x="3934121" y="1095891"/>
            <a:ext cx="49584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以最大的峰为</a:t>
            </a:r>
            <a:r>
              <a:rPr lang="en-US" altLang="zh-CN" dirty="0"/>
              <a:t>J</a:t>
            </a:r>
            <a:r>
              <a:rPr lang="zh-CN" altLang="en-US" dirty="0"/>
              <a:t>峰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</a:t>
            </a:r>
            <a:r>
              <a:rPr lang="zh-CN" altLang="en-US" dirty="0"/>
              <a:t>和</a:t>
            </a:r>
            <a:r>
              <a:rPr lang="en-US" altLang="zh-CN" dirty="0"/>
              <a:t>K</a:t>
            </a:r>
            <a:r>
              <a:rPr lang="zh-CN" altLang="en-US" dirty="0"/>
              <a:t>峰的相对高度有问题</a:t>
            </a:r>
            <a:endParaRPr lang="en-US" altLang="zh-CN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F64D3DEF-7E80-81CB-FBC6-F1F876769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480" y="2224248"/>
            <a:ext cx="6435540" cy="1930662"/>
          </a:xfrm>
          <a:prstGeom prst="rect">
            <a:avLst/>
          </a:prstGeom>
        </p:spPr>
      </p:pic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3B86F34B-BC50-DA26-BC9D-4DA809380E55}"/>
              </a:ext>
            </a:extLst>
          </p:cNvPr>
          <p:cNvCxnSpPr>
            <a:cxnSpLocks/>
          </p:cNvCxnSpPr>
          <p:nvPr/>
        </p:nvCxnSpPr>
        <p:spPr>
          <a:xfrm flipH="1">
            <a:off x="4364612" y="4512519"/>
            <a:ext cx="377072" cy="1288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D28E4911-174B-AAD5-A09D-C0657A238CD2}"/>
              </a:ext>
            </a:extLst>
          </p:cNvPr>
          <p:cNvCxnSpPr/>
          <p:nvPr/>
        </p:nvCxnSpPr>
        <p:spPr>
          <a:xfrm>
            <a:off x="4741684" y="4512519"/>
            <a:ext cx="377072" cy="1765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A1DA1853-AC90-F34E-FEBC-ECE73CF4F80C}"/>
              </a:ext>
            </a:extLst>
          </p:cNvPr>
          <p:cNvSpPr txBox="1"/>
          <p:nvPr/>
        </p:nvSpPr>
        <p:spPr>
          <a:xfrm>
            <a:off x="6183985" y="4987775"/>
            <a:ext cx="4958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这种结构，似乎并不在所有的信号中存在</a:t>
            </a:r>
            <a:endParaRPr lang="en-US" altLang="zh-C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A88068-3493-9B19-93EB-01A2D9F47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854" y="318875"/>
            <a:ext cx="33909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D9A7261-2026-6BF2-D815-6BB08DFC002F}"/>
              </a:ext>
            </a:extLst>
          </p:cNvPr>
          <p:cNvSpPr txBox="1"/>
          <p:nvPr/>
        </p:nvSpPr>
        <p:spPr>
          <a:xfrm>
            <a:off x="2764767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olidFill>
                  <a:schemeClr val="tx1"/>
                </a:solidFill>
                <a:sym typeface="Consolas"/>
              </a:rPr>
              <a:t>Preprocessing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175DC71-273B-E861-3C20-8A4BF8B794C0}"/>
              </a:ext>
            </a:extLst>
          </p:cNvPr>
          <p:cNvSpPr txBox="1"/>
          <p:nvPr/>
        </p:nvSpPr>
        <p:spPr>
          <a:xfrm>
            <a:off x="4294839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Segmentation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C61EE08-6836-8694-6D91-2B8120FC2E98}"/>
              </a:ext>
            </a:extLst>
          </p:cNvPr>
          <p:cNvSpPr txBox="1"/>
          <p:nvPr/>
        </p:nvSpPr>
        <p:spPr>
          <a:xfrm>
            <a:off x="7357687" y="155845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Template</a:t>
            </a:r>
            <a:endParaRPr lang="zh-CN" altLang="en-US" sz="12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1120CE3-3D39-704C-7DE9-B8CCA4EBE51E}"/>
              </a:ext>
            </a:extLst>
          </p:cNvPr>
          <p:cNvSpPr txBox="1"/>
          <p:nvPr/>
        </p:nvSpPr>
        <p:spPr>
          <a:xfrm>
            <a:off x="5827615" y="155846"/>
            <a:ext cx="1334382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r>
              <a:rPr lang="en-US" altLang="zh-CN" sz="1200" dirty="0">
                <a:solidFill>
                  <a:schemeClr val="dk1"/>
                </a:solidFill>
                <a:latin typeface="Consolas"/>
                <a:sym typeface="Consolas"/>
              </a:rPr>
              <a:t>Realignment</a:t>
            </a:r>
            <a:endParaRPr lang="en-US" altLang="zh-CN" sz="12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6D5E473-CC61-C9E0-01D8-A6962E7E835B}"/>
              </a:ext>
            </a:extLst>
          </p:cNvPr>
          <p:cNvSpPr txBox="1"/>
          <p:nvPr/>
        </p:nvSpPr>
        <p:spPr>
          <a:xfrm>
            <a:off x="8882811" y="155844"/>
            <a:ext cx="1715855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Feature Extraction</a:t>
            </a:r>
            <a:endParaRPr lang="zh-CN" altLang="en-US" sz="1200" dirty="0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1A798120-EBE3-A63B-A813-F96B453CB84D}"/>
              </a:ext>
            </a:extLst>
          </p:cNvPr>
          <p:cNvCxnSpPr>
            <a:cxnSpLocks/>
            <a:stCxn id="3" idx="3"/>
            <a:endCxn id="14" idx="1"/>
          </p:cNvCxnSpPr>
          <p:nvPr/>
        </p:nvCxnSpPr>
        <p:spPr>
          <a:xfrm>
            <a:off x="4099153" y="294347"/>
            <a:ext cx="19568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ED94EEE5-F9CA-11C7-2827-7E15CE01F49F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 flipV="1">
            <a:off x="7161997" y="294345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855F87F9-E503-06A4-5B52-82655B563917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 flipV="1">
            <a:off x="5629225" y="294346"/>
            <a:ext cx="1983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7F107434-AFD6-BC7F-B576-057E1D952028}"/>
              </a:ext>
            </a:extLst>
          </p:cNvPr>
          <p:cNvSpPr txBox="1"/>
          <p:nvPr/>
        </p:nvSpPr>
        <p:spPr>
          <a:xfrm>
            <a:off x="10794356" y="158749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Prediction</a:t>
            </a:r>
            <a:endParaRPr lang="zh-CN" altLang="en-US" sz="1200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43F05C8F-E6FD-7A94-EB09-EBAD2AB5C8E4}"/>
              </a:ext>
            </a:extLst>
          </p:cNvPr>
          <p:cNvCxnSpPr>
            <a:cxnSpLocks/>
            <a:stCxn id="17" idx="3"/>
            <a:endCxn id="24" idx="1"/>
          </p:cNvCxnSpPr>
          <p:nvPr/>
        </p:nvCxnSpPr>
        <p:spPr>
          <a:xfrm>
            <a:off x="10598666" y="294344"/>
            <a:ext cx="195690" cy="29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54DF1923-F204-DE0F-DC22-F8D000709591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8687121" y="294344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E06390B2-E83E-2507-3748-7DCF27CA84A6}"/>
              </a:ext>
            </a:extLst>
          </p:cNvPr>
          <p:cNvSpPr txBox="1"/>
          <p:nvPr/>
        </p:nvSpPr>
        <p:spPr>
          <a:xfrm>
            <a:off x="0" y="94288"/>
            <a:ext cx="269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en-US" altLang="zh-CN" sz="1800" dirty="0">
                <a:latin typeface="Consolas" panose="020B0609020204030204" pitchFamily="49" charset="0"/>
              </a:rPr>
              <a:t>Feature Extraction</a:t>
            </a:r>
            <a:endParaRPr lang="zh-CN" altLang="en-US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67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F558098D-6E7A-96C6-624D-6CDEED84AD35}"/>
              </a:ext>
            </a:extLst>
          </p:cNvPr>
          <p:cNvCxnSpPr>
            <a:cxnSpLocks/>
          </p:cNvCxnSpPr>
          <p:nvPr/>
        </p:nvCxnSpPr>
        <p:spPr>
          <a:xfrm flipV="1">
            <a:off x="3299382" y="0"/>
            <a:ext cx="0" cy="685800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B87BA9F5-A91E-7516-DC0F-B30BA13E9B3B}"/>
              </a:ext>
            </a:extLst>
          </p:cNvPr>
          <p:cNvSpPr txBox="1"/>
          <p:nvPr/>
        </p:nvSpPr>
        <p:spPr>
          <a:xfrm>
            <a:off x="3544480" y="410145"/>
            <a:ext cx="1008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特征提取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1777640-0200-968F-A940-1A9EE23A454F}"/>
              </a:ext>
            </a:extLst>
          </p:cNvPr>
          <p:cNvSpPr txBox="1"/>
          <p:nvPr/>
        </p:nvSpPr>
        <p:spPr>
          <a:xfrm>
            <a:off x="4676534" y="410145"/>
            <a:ext cx="754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IJK</a:t>
            </a:r>
            <a:endParaRPr lang="zh-CN" altLang="en-US" dirty="0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3B86F34B-BC50-DA26-BC9D-4DA809380E55}"/>
              </a:ext>
            </a:extLst>
          </p:cNvPr>
          <p:cNvCxnSpPr>
            <a:cxnSpLocks/>
          </p:cNvCxnSpPr>
          <p:nvPr/>
        </p:nvCxnSpPr>
        <p:spPr>
          <a:xfrm flipH="1">
            <a:off x="4180787" y="1380463"/>
            <a:ext cx="348793" cy="2048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D28E4911-174B-AAD5-A09D-C0657A238CD2}"/>
              </a:ext>
            </a:extLst>
          </p:cNvPr>
          <p:cNvCxnSpPr>
            <a:cxnSpLocks/>
          </p:cNvCxnSpPr>
          <p:nvPr/>
        </p:nvCxnSpPr>
        <p:spPr>
          <a:xfrm>
            <a:off x="4529580" y="1380463"/>
            <a:ext cx="282803" cy="1435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A1DA1853-AC90-F34E-FEBC-ECE73CF4F80C}"/>
              </a:ext>
            </a:extLst>
          </p:cNvPr>
          <p:cNvSpPr txBox="1"/>
          <p:nvPr/>
        </p:nvSpPr>
        <p:spPr>
          <a:xfrm>
            <a:off x="5825766" y="2313291"/>
            <a:ext cx="4958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几乎在所有的信号中存在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F756D4F-FCCC-F935-C535-1088ABCEAC45}"/>
              </a:ext>
            </a:extLst>
          </p:cNvPr>
          <p:cNvSpPr txBox="1"/>
          <p:nvPr/>
        </p:nvSpPr>
        <p:spPr>
          <a:xfrm>
            <a:off x="2764767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olidFill>
                  <a:schemeClr val="tx1"/>
                </a:solidFill>
                <a:sym typeface="Consolas"/>
              </a:rPr>
              <a:t>Preprocessing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41C5CB5-22C1-5845-6A38-95CB9FCD0EA8}"/>
              </a:ext>
            </a:extLst>
          </p:cNvPr>
          <p:cNvSpPr txBox="1"/>
          <p:nvPr/>
        </p:nvSpPr>
        <p:spPr>
          <a:xfrm>
            <a:off x="4294839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Segmentation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34E0436-9AB3-5635-8B74-9F9CEC0CB49C}"/>
              </a:ext>
            </a:extLst>
          </p:cNvPr>
          <p:cNvSpPr txBox="1"/>
          <p:nvPr/>
        </p:nvSpPr>
        <p:spPr>
          <a:xfrm>
            <a:off x="7357687" y="155845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Template</a:t>
            </a:r>
            <a:endParaRPr lang="zh-CN" altLang="en-US" sz="12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CB5F331-2D05-F3FB-B113-A538BB4E7585}"/>
              </a:ext>
            </a:extLst>
          </p:cNvPr>
          <p:cNvSpPr txBox="1"/>
          <p:nvPr/>
        </p:nvSpPr>
        <p:spPr>
          <a:xfrm>
            <a:off x="5827615" y="155846"/>
            <a:ext cx="1334382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r>
              <a:rPr lang="en-US" altLang="zh-CN" sz="1200" dirty="0">
                <a:solidFill>
                  <a:schemeClr val="dk1"/>
                </a:solidFill>
                <a:latin typeface="Consolas"/>
                <a:sym typeface="Consolas"/>
              </a:rPr>
              <a:t>Realignment</a:t>
            </a:r>
            <a:endParaRPr lang="en-US" altLang="zh-CN" sz="12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AB83044-4E74-5A4D-D916-697D297985D7}"/>
              </a:ext>
            </a:extLst>
          </p:cNvPr>
          <p:cNvSpPr txBox="1"/>
          <p:nvPr/>
        </p:nvSpPr>
        <p:spPr>
          <a:xfrm>
            <a:off x="8882811" y="155844"/>
            <a:ext cx="1715855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Feature Extraction</a:t>
            </a:r>
            <a:endParaRPr lang="zh-CN" altLang="en-US" sz="1200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914338A-5710-85DB-F61F-9213D13052CB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4099153" y="294347"/>
            <a:ext cx="19568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12EF08D9-C746-55F0-590A-842CA830207E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7161997" y="294345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3AF04BE-7451-158A-A5C9-7F633490F874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5629225" y="294346"/>
            <a:ext cx="1983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B44DC48D-37CB-1074-73E8-68E99D516305}"/>
              </a:ext>
            </a:extLst>
          </p:cNvPr>
          <p:cNvSpPr txBox="1"/>
          <p:nvPr/>
        </p:nvSpPr>
        <p:spPr>
          <a:xfrm>
            <a:off x="10794356" y="158749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Prediction</a:t>
            </a:r>
            <a:endParaRPr lang="zh-CN" altLang="en-US" sz="1200" dirty="0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0BB33D0A-6826-AD03-EF75-FB4CE442C7A9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>
            <a:off x="10598666" y="294344"/>
            <a:ext cx="195690" cy="29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D59C573B-81A6-E57E-8033-3CB8FC44EE90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 flipV="1">
            <a:off x="8687121" y="294344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E5188343-BCBD-B99F-2C04-51B65D8C90FA}"/>
              </a:ext>
            </a:extLst>
          </p:cNvPr>
          <p:cNvSpPr txBox="1"/>
          <p:nvPr/>
        </p:nvSpPr>
        <p:spPr>
          <a:xfrm>
            <a:off x="0" y="94288"/>
            <a:ext cx="269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en-US" altLang="zh-CN" sz="1800" dirty="0">
                <a:latin typeface="Consolas" panose="020B0609020204030204" pitchFamily="49" charset="0"/>
              </a:rPr>
              <a:t>Feature Extraction</a:t>
            </a:r>
            <a:endParaRPr lang="zh-CN" altLang="en-US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89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/>
        </p:nvSpPr>
        <p:spPr>
          <a:xfrm>
            <a:off x="4913071" y="3105834"/>
            <a:ext cx="236585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1919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"/>
          <p:cNvSpPr txBox="1"/>
          <p:nvPr/>
        </p:nvSpPr>
        <p:spPr>
          <a:xfrm>
            <a:off x="0" y="0"/>
            <a:ext cx="514111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 easy experiment about sampling rate.</a:t>
            </a:r>
            <a:endParaRPr lang="en-US" altLang="zh-CN" sz="1800" b="1" dirty="0"/>
          </a:p>
        </p:txBody>
      </p:sp>
      <p:graphicFrame>
        <p:nvGraphicFramePr>
          <p:cNvPr id="223" name="Google Shape;223;p8"/>
          <p:cNvGraphicFramePr/>
          <p:nvPr>
            <p:extLst>
              <p:ext uri="{D42A27DB-BD31-4B8C-83A1-F6EECF244321}">
                <p14:modId xmlns:p14="http://schemas.microsoft.com/office/powerpoint/2010/main" val="1417964538"/>
              </p:ext>
            </p:extLst>
          </p:nvPr>
        </p:nvGraphicFramePr>
        <p:xfrm>
          <a:off x="1116810" y="3107950"/>
          <a:ext cx="9369899" cy="1849170"/>
        </p:xfrm>
        <a:graphic>
          <a:graphicData uri="http://schemas.openxmlformats.org/drawingml/2006/table">
            <a:tbl>
              <a:tblPr firstRow="1" bandRow="1">
                <a:noFill/>
                <a:tableStyleId>{AB4F9DF2-0438-42AD-B170-30067649D97E}</a:tableStyleId>
              </a:tblPr>
              <a:tblGrid>
                <a:gridCol w="2064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2437">
                  <a:extLst>
                    <a:ext uri="{9D8B030D-6E8A-4147-A177-3AD203B41FA5}">
                      <a16:colId xmlns:a16="http://schemas.microsoft.com/office/drawing/2014/main" val="2274870688"/>
                    </a:ext>
                  </a:extLst>
                </a:gridCol>
                <a:gridCol w="193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9500">
                  <a:extLst>
                    <a:ext uri="{9D8B030D-6E8A-4147-A177-3AD203B41FA5}">
                      <a16:colId xmlns:a16="http://schemas.microsoft.com/office/drawing/2014/main" val="3073676540"/>
                    </a:ext>
                  </a:extLst>
                </a:gridCol>
                <a:gridCol w="805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9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Model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Data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Sampling Rate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Resample </a:t>
                      </a:r>
                      <a:r>
                        <a:rPr lang="en-US" altLang="zh-CN" sz="1800" u="none" strike="noStrike" cap="none" dirty="0"/>
                        <a:t>Method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S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D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Template: Mean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Simulation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100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-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1.35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4.53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Template: Mean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Simulation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  <a:tabLst/>
                        <a:defRPr/>
                      </a:pPr>
                      <a:r>
                        <a:rPr lang="en-US" altLang="zh-CN" sz="1800" u="none" strike="noStrike" cap="none" dirty="0"/>
                        <a:t>100-&gt;200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FFT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0.70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2.47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295688655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Template: Mean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Simulation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  <a:tabLst/>
                        <a:defRPr/>
                      </a:pPr>
                      <a:r>
                        <a:rPr lang="en-US" altLang="zh-CN" sz="1800" u="none" strike="noStrike" cap="none" dirty="0"/>
                        <a:t>100-&gt;200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POLY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u="sng" strike="noStrike" cap="none" dirty="0"/>
                        <a:t>0.64</a:t>
                      </a:r>
                      <a:endParaRPr sz="1800" b="1" u="sng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2.07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4028608685"/>
                  </a:ext>
                </a:extLst>
              </a:tr>
              <a:tr h="23182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Template: Mean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u="none" strike="noStrike" cap="none" dirty="0"/>
                        <a:t>Simulation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200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-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0.65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sng" strike="noStrike" cap="none" dirty="0"/>
                        <a:t>1.75</a:t>
                      </a:r>
                      <a:endParaRPr sz="1800" b="1" i="0" u="sng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4" name="Google Shape;224;p8"/>
          <p:cNvSpPr txBox="1"/>
          <p:nvPr/>
        </p:nvSpPr>
        <p:spPr>
          <a:xfrm>
            <a:off x="1023938" y="593330"/>
            <a:ext cx="8420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The impact of different sampling rates on time series alignment.</a:t>
            </a:r>
            <a:endParaRPr sz="18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2" name="Google Shape;223;p8">
            <a:extLst>
              <a:ext uri="{FF2B5EF4-FFF2-40B4-BE49-F238E27FC236}">
                <a16:creationId xmlns:a16="http://schemas.microsoft.com/office/drawing/2014/main" id="{7DBDC2FF-7D04-9901-C96A-228E909B5F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152899"/>
              </p:ext>
            </p:extLst>
          </p:nvPr>
        </p:nvGraphicFramePr>
        <p:xfrm>
          <a:off x="1116810" y="1059379"/>
          <a:ext cx="9369899" cy="1864486"/>
        </p:xfrm>
        <a:graphic>
          <a:graphicData uri="http://schemas.openxmlformats.org/drawingml/2006/table">
            <a:tbl>
              <a:tblPr firstRow="1" bandRow="1">
                <a:noFill/>
                <a:tableStyleId>{AB4F9DF2-0438-42AD-B170-30067649D97E}</a:tableStyleId>
              </a:tblPr>
              <a:tblGrid>
                <a:gridCol w="2064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2437">
                  <a:extLst>
                    <a:ext uri="{9D8B030D-6E8A-4147-A177-3AD203B41FA5}">
                      <a16:colId xmlns:a16="http://schemas.microsoft.com/office/drawing/2014/main" val="2274870688"/>
                    </a:ext>
                  </a:extLst>
                </a:gridCol>
                <a:gridCol w="193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9500">
                  <a:extLst>
                    <a:ext uri="{9D8B030D-6E8A-4147-A177-3AD203B41FA5}">
                      <a16:colId xmlns:a16="http://schemas.microsoft.com/office/drawing/2014/main" val="3073676540"/>
                    </a:ext>
                  </a:extLst>
                </a:gridCol>
                <a:gridCol w="805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9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Model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Data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Sampling Rate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Resample </a:t>
                      </a:r>
                      <a:r>
                        <a:rPr lang="en-US" altLang="zh-CN" sz="1800" u="none" strike="noStrike" cap="none" dirty="0"/>
                        <a:t>Method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S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D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Template: Mean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Simulation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100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-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1.35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4.53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Template: Mean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Simulation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100-&gt;150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FFT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0.95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3.24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4168479858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Template: Mean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Simulation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100-&gt;150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POLY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0.95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2.98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21725175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Template: Mean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u="none" strike="noStrike" cap="none" dirty="0"/>
                        <a:t>Simulation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150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-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sng" strike="noStrike" cap="none" dirty="0"/>
                        <a:t>0.92 </a:t>
                      </a:r>
                      <a:endParaRPr sz="1800" b="1" u="sng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u="sng" strike="noStrike" cap="none" dirty="0"/>
                        <a:t>2.36</a:t>
                      </a:r>
                      <a:endParaRPr sz="1800" b="1" u="sng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ADB6A530-F0B8-2322-8EF4-89E68ABC5CA9}"/>
              </a:ext>
            </a:extLst>
          </p:cNvPr>
          <p:cNvSpPr txBox="1"/>
          <p:nvPr/>
        </p:nvSpPr>
        <p:spPr>
          <a:xfrm>
            <a:off x="709074" y="5141205"/>
            <a:ext cx="1066846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dk1"/>
                </a:solidFill>
                <a:latin typeface="Consolas"/>
              </a:rPr>
              <a:t>Conclusion:</a:t>
            </a:r>
          </a:p>
          <a:p>
            <a:pPr marL="342900" indent="-342900">
              <a:buAutoNum type="arabicPeriod"/>
            </a:pPr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Resampling signals with low sampling rates can significantly improve the performance. Within a certain range, a higher sampling rate is better. </a:t>
            </a:r>
          </a:p>
          <a:p>
            <a:pPr marL="342900" indent="-342900">
              <a:buAutoNum type="arabicPeriod"/>
            </a:pPr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The resampling mode has a significant impact on the results, with FFT and POLY yielding completely different effects.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"/>
          <p:cNvSpPr txBox="1"/>
          <p:nvPr/>
        </p:nvSpPr>
        <p:spPr>
          <a:xfrm>
            <a:off x="0" y="0"/>
            <a:ext cx="514111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 easy experiment about sampling rate.</a:t>
            </a:r>
            <a:endParaRPr lang="en-US" altLang="zh-CN" sz="18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1F130469-2A56-30CC-415E-3A7FF261900C}"/>
              </a:ext>
            </a:extLst>
          </p:cNvPr>
          <p:cNvCxnSpPr/>
          <p:nvPr/>
        </p:nvCxnSpPr>
        <p:spPr>
          <a:xfrm flipV="1">
            <a:off x="888951" y="756997"/>
            <a:ext cx="754743" cy="1915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E19D7DCB-12F1-CE24-B582-97477D0D5910}"/>
              </a:ext>
            </a:extLst>
          </p:cNvPr>
          <p:cNvCxnSpPr>
            <a:cxnSpLocks/>
          </p:cNvCxnSpPr>
          <p:nvPr/>
        </p:nvCxnSpPr>
        <p:spPr>
          <a:xfrm flipH="1" flipV="1">
            <a:off x="1643694" y="756997"/>
            <a:ext cx="645886" cy="1915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DCAB51F-0055-9533-B5CB-F2C9FAB550C1}"/>
              </a:ext>
            </a:extLst>
          </p:cNvPr>
          <p:cNvCxnSpPr/>
          <p:nvPr/>
        </p:nvCxnSpPr>
        <p:spPr>
          <a:xfrm flipV="1">
            <a:off x="1367922" y="756997"/>
            <a:ext cx="754743" cy="1915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C46F6CEC-5273-3D0E-799D-E8B17BF7C355}"/>
              </a:ext>
            </a:extLst>
          </p:cNvPr>
          <p:cNvCxnSpPr>
            <a:cxnSpLocks/>
          </p:cNvCxnSpPr>
          <p:nvPr/>
        </p:nvCxnSpPr>
        <p:spPr>
          <a:xfrm flipH="1" flipV="1">
            <a:off x="2122665" y="756997"/>
            <a:ext cx="645886" cy="1915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id="{ACA8E688-13DD-DDA1-2C81-FC8D9BAE2ED4}"/>
              </a:ext>
            </a:extLst>
          </p:cNvPr>
          <p:cNvSpPr/>
          <p:nvPr/>
        </p:nvSpPr>
        <p:spPr>
          <a:xfrm>
            <a:off x="1549351" y="669911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5755159F-4DD3-CE70-B645-FA42F6DEA987}"/>
              </a:ext>
            </a:extLst>
          </p:cNvPr>
          <p:cNvSpPr/>
          <p:nvPr/>
        </p:nvSpPr>
        <p:spPr>
          <a:xfrm>
            <a:off x="1777950" y="1315797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DECA7D0-AF63-BA1E-3053-4F7CFB84A90A}"/>
              </a:ext>
            </a:extLst>
          </p:cNvPr>
          <p:cNvSpPr/>
          <p:nvPr/>
        </p:nvSpPr>
        <p:spPr>
          <a:xfrm>
            <a:off x="1977521" y="1925397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E6B287A2-4D62-CFC5-9EFB-921BF4D62A07}"/>
              </a:ext>
            </a:extLst>
          </p:cNvPr>
          <p:cNvSpPr/>
          <p:nvPr/>
        </p:nvSpPr>
        <p:spPr>
          <a:xfrm>
            <a:off x="2180721" y="2487826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1EB09C22-D8BB-076C-D73C-82747E7CDF7E}"/>
              </a:ext>
            </a:extLst>
          </p:cNvPr>
          <p:cNvSpPr/>
          <p:nvPr/>
        </p:nvSpPr>
        <p:spPr>
          <a:xfrm>
            <a:off x="1279021" y="1315797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F66B64EE-6A50-F03C-979B-3EA6E367BE74}"/>
              </a:ext>
            </a:extLst>
          </p:cNvPr>
          <p:cNvSpPr/>
          <p:nvPr/>
        </p:nvSpPr>
        <p:spPr>
          <a:xfrm>
            <a:off x="1032280" y="1925396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AC750677-9704-43CD-3969-AB61E401552F}"/>
              </a:ext>
            </a:extLst>
          </p:cNvPr>
          <p:cNvSpPr/>
          <p:nvPr/>
        </p:nvSpPr>
        <p:spPr>
          <a:xfrm>
            <a:off x="801865" y="2516854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C8F1007D-7C6B-491C-5B8A-E0B8F73EDB4E}"/>
              </a:ext>
            </a:extLst>
          </p:cNvPr>
          <p:cNvSpPr/>
          <p:nvPr/>
        </p:nvSpPr>
        <p:spPr>
          <a:xfrm>
            <a:off x="1777949" y="1315797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35F57905-D6CD-09A6-D05E-88D4A9512C39}"/>
              </a:ext>
            </a:extLst>
          </p:cNvPr>
          <p:cNvSpPr/>
          <p:nvPr/>
        </p:nvSpPr>
        <p:spPr>
          <a:xfrm>
            <a:off x="1545722" y="1925395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E4477937-CE66-D20E-9FCD-FC286A103847}"/>
              </a:ext>
            </a:extLst>
          </p:cNvPr>
          <p:cNvSpPr/>
          <p:nvPr/>
        </p:nvSpPr>
        <p:spPr>
          <a:xfrm>
            <a:off x="1277207" y="2520486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4F507A23-4E8E-38D1-B28D-9624A5ED0F6B}"/>
              </a:ext>
            </a:extLst>
          </p:cNvPr>
          <p:cNvSpPr/>
          <p:nvPr/>
        </p:nvSpPr>
        <p:spPr>
          <a:xfrm>
            <a:off x="2031950" y="693085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E718476C-E11F-AC44-961C-5537D608C77B}"/>
              </a:ext>
            </a:extLst>
          </p:cNvPr>
          <p:cNvSpPr/>
          <p:nvPr/>
        </p:nvSpPr>
        <p:spPr>
          <a:xfrm>
            <a:off x="2271437" y="1315796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3397E042-5702-B0D9-71B6-C0401FF0EA44}"/>
              </a:ext>
            </a:extLst>
          </p:cNvPr>
          <p:cNvSpPr/>
          <p:nvPr/>
        </p:nvSpPr>
        <p:spPr>
          <a:xfrm>
            <a:off x="2463749" y="1925395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EDA1EEE3-3170-DB9B-7BD6-B1DFAF51D59E}"/>
              </a:ext>
            </a:extLst>
          </p:cNvPr>
          <p:cNvSpPr/>
          <p:nvPr/>
        </p:nvSpPr>
        <p:spPr>
          <a:xfrm>
            <a:off x="2685094" y="2484200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48A92CBA-B5B0-E8DA-FB24-940919878E04}"/>
              </a:ext>
            </a:extLst>
          </p:cNvPr>
          <p:cNvCxnSpPr/>
          <p:nvPr/>
        </p:nvCxnSpPr>
        <p:spPr>
          <a:xfrm flipV="1">
            <a:off x="4662264" y="736854"/>
            <a:ext cx="754743" cy="1915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0D4B830A-46E2-CD67-FA56-6AFE703CBABF}"/>
              </a:ext>
            </a:extLst>
          </p:cNvPr>
          <p:cNvCxnSpPr>
            <a:cxnSpLocks/>
          </p:cNvCxnSpPr>
          <p:nvPr/>
        </p:nvCxnSpPr>
        <p:spPr>
          <a:xfrm flipH="1" flipV="1">
            <a:off x="5417007" y="736854"/>
            <a:ext cx="645886" cy="1915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77B4A85C-A0D8-BDDB-6202-4E91C2151064}"/>
              </a:ext>
            </a:extLst>
          </p:cNvPr>
          <p:cNvCxnSpPr/>
          <p:nvPr/>
        </p:nvCxnSpPr>
        <p:spPr>
          <a:xfrm flipV="1">
            <a:off x="4930777" y="678796"/>
            <a:ext cx="754743" cy="1915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B2F9CC8C-C0CE-7F74-EE85-A1A47998BA6C}"/>
              </a:ext>
            </a:extLst>
          </p:cNvPr>
          <p:cNvCxnSpPr>
            <a:cxnSpLocks/>
          </p:cNvCxnSpPr>
          <p:nvPr/>
        </p:nvCxnSpPr>
        <p:spPr>
          <a:xfrm flipH="1" flipV="1">
            <a:off x="5694589" y="644326"/>
            <a:ext cx="645886" cy="1915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42">
            <a:extLst>
              <a:ext uri="{FF2B5EF4-FFF2-40B4-BE49-F238E27FC236}">
                <a16:creationId xmlns:a16="http://schemas.microsoft.com/office/drawing/2014/main" id="{E8284CC1-B5F2-8C19-25A4-9469DD63009C}"/>
              </a:ext>
            </a:extLst>
          </p:cNvPr>
          <p:cNvSpPr/>
          <p:nvPr/>
        </p:nvSpPr>
        <p:spPr>
          <a:xfrm>
            <a:off x="5322664" y="649768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0ED46620-5AFD-927A-A369-85D5EF716934}"/>
              </a:ext>
            </a:extLst>
          </p:cNvPr>
          <p:cNvSpPr/>
          <p:nvPr/>
        </p:nvSpPr>
        <p:spPr>
          <a:xfrm>
            <a:off x="5551263" y="1295654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48508889-21FA-890A-E280-25583762E26F}"/>
              </a:ext>
            </a:extLst>
          </p:cNvPr>
          <p:cNvSpPr/>
          <p:nvPr/>
        </p:nvSpPr>
        <p:spPr>
          <a:xfrm>
            <a:off x="5750834" y="1905254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F6078CD6-57DC-B35E-C4E7-60950C059B8E}"/>
              </a:ext>
            </a:extLst>
          </p:cNvPr>
          <p:cNvSpPr/>
          <p:nvPr/>
        </p:nvSpPr>
        <p:spPr>
          <a:xfrm>
            <a:off x="5954034" y="2467683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137CC7DA-616B-0455-1BA5-9FCAC2F24A23}"/>
              </a:ext>
            </a:extLst>
          </p:cNvPr>
          <p:cNvSpPr/>
          <p:nvPr/>
        </p:nvSpPr>
        <p:spPr>
          <a:xfrm>
            <a:off x="5052334" y="1295654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B7D5950C-535C-3560-1B56-AC298110EF74}"/>
              </a:ext>
            </a:extLst>
          </p:cNvPr>
          <p:cNvSpPr/>
          <p:nvPr/>
        </p:nvSpPr>
        <p:spPr>
          <a:xfrm>
            <a:off x="4805593" y="1905253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662BE391-8B4A-922D-F66F-7D3F794D6689}"/>
              </a:ext>
            </a:extLst>
          </p:cNvPr>
          <p:cNvSpPr/>
          <p:nvPr/>
        </p:nvSpPr>
        <p:spPr>
          <a:xfrm>
            <a:off x="4575178" y="2496711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3C1C0989-CCC4-B664-7BAF-8330878EAD7F}"/>
              </a:ext>
            </a:extLst>
          </p:cNvPr>
          <p:cNvSpPr/>
          <p:nvPr/>
        </p:nvSpPr>
        <p:spPr>
          <a:xfrm>
            <a:off x="5551262" y="1295654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B7E45268-E828-56FE-4BDA-1020A7D6EC3A}"/>
              </a:ext>
            </a:extLst>
          </p:cNvPr>
          <p:cNvSpPr/>
          <p:nvPr/>
        </p:nvSpPr>
        <p:spPr>
          <a:xfrm>
            <a:off x="5079550" y="1905252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1A750E58-280F-6387-C6D9-9CBB0E832E54}"/>
              </a:ext>
            </a:extLst>
          </p:cNvPr>
          <p:cNvSpPr/>
          <p:nvPr/>
        </p:nvSpPr>
        <p:spPr>
          <a:xfrm>
            <a:off x="4862741" y="2493081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DCFFABF5-4801-9DDA-BFB9-2DF38FF48F4B}"/>
              </a:ext>
            </a:extLst>
          </p:cNvPr>
          <p:cNvSpPr/>
          <p:nvPr/>
        </p:nvSpPr>
        <p:spPr>
          <a:xfrm>
            <a:off x="5594804" y="627996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F21BCE5D-3455-9D2D-7775-146F9B23781B}"/>
              </a:ext>
            </a:extLst>
          </p:cNvPr>
          <p:cNvSpPr/>
          <p:nvPr/>
        </p:nvSpPr>
        <p:spPr>
          <a:xfrm>
            <a:off x="5823406" y="1282045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873B951F-D4AF-6EE2-8EE0-EC3CADA1F10F}"/>
              </a:ext>
            </a:extLst>
          </p:cNvPr>
          <p:cNvSpPr/>
          <p:nvPr/>
        </p:nvSpPr>
        <p:spPr>
          <a:xfrm>
            <a:off x="6105522" y="2210048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33471401-AE2E-64D5-C200-3AD3EBDFB17E}"/>
              </a:ext>
            </a:extLst>
          </p:cNvPr>
          <p:cNvSpPr/>
          <p:nvPr/>
        </p:nvSpPr>
        <p:spPr>
          <a:xfrm>
            <a:off x="6218921" y="2456797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2E60AEC5-BCD1-4E2C-FE99-9306CF68BDEA}"/>
              </a:ext>
            </a:extLst>
          </p:cNvPr>
          <p:cNvSpPr/>
          <p:nvPr/>
        </p:nvSpPr>
        <p:spPr>
          <a:xfrm>
            <a:off x="5433334" y="987226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F6105F1E-9A19-4DC0-5244-F70616F997F8}"/>
              </a:ext>
            </a:extLst>
          </p:cNvPr>
          <p:cNvSpPr/>
          <p:nvPr/>
        </p:nvSpPr>
        <p:spPr>
          <a:xfrm>
            <a:off x="5186592" y="1001739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F6BD08A5-0CDF-6AAF-17A7-4C2569AF03F4}"/>
              </a:ext>
            </a:extLst>
          </p:cNvPr>
          <p:cNvSpPr/>
          <p:nvPr/>
        </p:nvSpPr>
        <p:spPr>
          <a:xfrm>
            <a:off x="4939848" y="1618594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C3A06364-B1A1-D7A7-F9F2-7F51387D1847}"/>
              </a:ext>
            </a:extLst>
          </p:cNvPr>
          <p:cNvSpPr/>
          <p:nvPr/>
        </p:nvSpPr>
        <p:spPr>
          <a:xfrm>
            <a:off x="4713064" y="2213683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BEB53E6C-60DC-C99B-7306-CF7907D034A9}"/>
              </a:ext>
            </a:extLst>
          </p:cNvPr>
          <p:cNvSpPr/>
          <p:nvPr/>
        </p:nvSpPr>
        <p:spPr>
          <a:xfrm>
            <a:off x="5641977" y="1596825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84978BB3-26D8-312D-6E52-6FF0D1F4753A}"/>
              </a:ext>
            </a:extLst>
          </p:cNvPr>
          <p:cNvSpPr/>
          <p:nvPr/>
        </p:nvSpPr>
        <p:spPr>
          <a:xfrm>
            <a:off x="5841548" y="2231822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393B53AB-33D6-A284-04D0-4A5AE904B7C4}"/>
              </a:ext>
            </a:extLst>
          </p:cNvPr>
          <p:cNvSpPr/>
          <p:nvPr/>
        </p:nvSpPr>
        <p:spPr>
          <a:xfrm>
            <a:off x="4948921" y="2210049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2" name="椭圆 191">
            <a:extLst>
              <a:ext uri="{FF2B5EF4-FFF2-40B4-BE49-F238E27FC236}">
                <a16:creationId xmlns:a16="http://schemas.microsoft.com/office/drawing/2014/main" id="{EFB8C603-A5E7-89FD-91F6-10E2DA25CF9B}"/>
              </a:ext>
            </a:extLst>
          </p:cNvPr>
          <p:cNvSpPr/>
          <p:nvPr/>
        </p:nvSpPr>
        <p:spPr>
          <a:xfrm>
            <a:off x="5194756" y="1624035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椭圆 192">
            <a:extLst>
              <a:ext uri="{FF2B5EF4-FFF2-40B4-BE49-F238E27FC236}">
                <a16:creationId xmlns:a16="http://schemas.microsoft.com/office/drawing/2014/main" id="{9EBCB382-135A-CC2A-F142-7D26E8264F59}"/>
              </a:ext>
            </a:extLst>
          </p:cNvPr>
          <p:cNvSpPr/>
          <p:nvPr/>
        </p:nvSpPr>
        <p:spPr>
          <a:xfrm>
            <a:off x="5325384" y="1313794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4" name="椭圆 193">
            <a:extLst>
              <a:ext uri="{FF2B5EF4-FFF2-40B4-BE49-F238E27FC236}">
                <a16:creationId xmlns:a16="http://schemas.microsoft.com/office/drawing/2014/main" id="{1CA70269-64E4-01B7-BCDF-76171AC583DD}"/>
              </a:ext>
            </a:extLst>
          </p:cNvPr>
          <p:cNvSpPr/>
          <p:nvPr/>
        </p:nvSpPr>
        <p:spPr>
          <a:xfrm>
            <a:off x="5440592" y="994479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椭圆 196">
            <a:extLst>
              <a:ext uri="{FF2B5EF4-FFF2-40B4-BE49-F238E27FC236}">
                <a16:creationId xmlns:a16="http://schemas.microsoft.com/office/drawing/2014/main" id="{F62896D4-3E88-3B30-1A37-018378965BCF}"/>
              </a:ext>
            </a:extLst>
          </p:cNvPr>
          <p:cNvSpPr/>
          <p:nvPr/>
        </p:nvSpPr>
        <p:spPr>
          <a:xfrm>
            <a:off x="6035673" y="1884178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8" name="椭圆 197">
            <a:extLst>
              <a:ext uri="{FF2B5EF4-FFF2-40B4-BE49-F238E27FC236}">
                <a16:creationId xmlns:a16="http://schemas.microsoft.com/office/drawing/2014/main" id="{87AE8B13-6321-8C01-3EA1-EC2A0B5EDB57}"/>
              </a:ext>
            </a:extLst>
          </p:cNvPr>
          <p:cNvSpPr/>
          <p:nvPr/>
        </p:nvSpPr>
        <p:spPr>
          <a:xfrm>
            <a:off x="5944958" y="1593892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9" name="椭圆 198">
            <a:extLst>
              <a:ext uri="{FF2B5EF4-FFF2-40B4-BE49-F238E27FC236}">
                <a16:creationId xmlns:a16="http://schemas.microsoft.com/office/drawing/2014/main" id="{5BB83DC6-C405-1B1A-4521-29A452259196}"/>
              </a:ext>
            </a:extLst>
          </p:cNvPr>
          <p:cNvSpPr/>
          <p:nvPr/>
        </p:nvSpPr>
        <p:spPr>
          <a:xfrm>
            <a:off x="5732692" y="993574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2" name="图片 201">
            <a:extLst>
              <a:ext uri="{FF2B5EF4-FFF2-40B4-BE49-F238E27FC236}">
                <a16:creationId xmlns:a16="http://schemas.microsoft.com/office/drawing/2014/main" id="{381AEA0C-707D-B7E9-E52E-A70B459D8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92" y="3600882"/>
            <a:ext cx="4322037" cy="2881358"/>
          </a:xfrm>
          <a:prstGeom prst="rect">
            <a:avLst/>
          </a:prstGeom>
        </p:spPr>
      </p:pic>
      <p:pic>
        <p:nvPicPr>
          <p:cNvPr id="204" name="图片 203">
            <a:extLst>
              <a:ext uri="{FF2B5EF4-FFF2-40B4-BE49-F238E27FC236}">
                <a16:creationId xmlns:a16="http://schemas.microsoft.com/office/drawing/2014/main" id="{C66FCE69-D100-BC5E-9FF6-B2DA96E4D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364" y="3610450"/>
            <a:ext cx="4322037" cy="2881358"/>
          </a:xfrm>
          <a:prstGeom prst="rect">
            <a:avLst/>
          </a:prstGeom>
        </p:spPr>
      </p:pic>
      <p:pic>
        <p:nvPicPr>
          <p:cNvPr id="206" name="图片 205">
            <a:extLst>
              <a:ext uri="{FF2B5EF4-FFF2-40B4-BE49-F238E27FC236}">
                <a16:creationId xmlns:a16="http://schemas.microsoft.com/office/drawing/2014/main" id="{DE449EAF-3D22-F5B1-4DBC-4A1311CCA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4991" y="3617853"/>
            <a:ext cx="4330868" cy="2887245"/>
          </a:xfrm>
          <a:prstGeom prst="rect">
            <a:avLst/>
          </a:prstGeom>
        </p:spPr>
      </p:pic>
      <p:cxnSp>
        <p:nvCxnSpPr>
          <p:cNvPr id="207" name="直接连接符 206">
            <a:extLst>
              <a:ext uri="{FF2B5EF4-FFF2-40B4-BE49-F238E27FC236}">
                <a16:creationId xmlns:a16="http://schemas.microsoft.com/office/drawing/2014/main" id="{E812E796-9E5C-3CE0-BE3A-69FDEE7A42C0}"/>
              </a:ext>
            </a:extLst>
          </p:cNvPr>
          <p:cNvCxnSpPr>
            <a:cxnSpLocks/>
          </p:cNvCxnSpPr>
          <p:nvPr/>
        </p:nvCxnSpPr>
        <p:spPr>
          <a:xfrm flipH="1">
            <a:off x="-11694" y="3569037"/>
            <a:ext cx="12192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矩形 209">
            <a:extLst>
              <a:ext uri="{FF2B5EF4-FFF2-40B4-BE49-F238E27FC236}">
                <a16:creationId xmlns:a16="http://schemas.microsoft.com/office/drawing/2014/main" id="{2AC6C30E-F311-9EAF-FD80-D1843B379541}"/>
              </a:ext>
            </a:extLst>
          </p:cNvPr>
          <p:cNvSpPr/>
          <p:nvPr/>
        </p:nvSpPr>
        <p:spPr>
          <a:xfrm>
            <a:off x="2178671" y="4767515"/>
            <a:ext cx="257175" cy="174625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" name="矩形 210">
            <a:extLst>
              <a:ext uri="{FF2B5EF4-FFF2-40B4-BE49-F238E27FC236}">
                <a16:creationId xmlns:a16="http://schemas.microsoft.com/office/drawing/2014/main" id="{78883EB1-C72B-92E8-D3BE-4D94FF395259}"/>
              </a:ext>
            </a:extLst>
          </p:cNvPr>
          <p:cNvSpPr/>
          <p:nvPr/>
        </p:nvSpPr>
        <p:spPr>
          <a:xfrm>
            <a:off x="2402169" y="5040972"/>
            <a:ext cx="257175" cy="174625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" name="矩形 211">
            <a:extLst>
              <a:ext uri="{FF2B5EF4-FFF2-40B4-BE49-F238E27FC236}">
                <a16:creationId xmlns:a16="http://schemas.microsoft.com/office/drawing/2014/main" id="{E6AD686D-BA28-F7BC-6475-22E27AD004FF}"/>
              </a:ext>
            </a:extLst>
          </p:cNvPr>
          <p:cNvSpPr/>
          <p:nvPr/>
        </p:nvSpPr>
        <p:spPr>
          <a:xfrm>
            <a:off x="1554444" y="4953659"/>
            <a:ext cx="257175" cy="174625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3" name="矩形 212">
            <a:extLst>
              <a:ext uri="{FF2B5EF4-FFF2-40B4-BE49-F238E27FC236}">
                <a16:creationId xmlns:a16="http://schemas.microsoft.com/office/drawing/2014/main" id="{24EC8A26-3C6D-FBDC-1A89-E2521F0FAAA2}"/>
              </a:ext>
            </a:extLst>
          </p:cNvPr>
          <p:cNvSpPr/>
          <p:nvPr/>
        </p:nvSpPr>
        <p:spPr>
          <a:xfrm>
            <a:off x="5827131" y="4757506"/>
            <a:ext cx="257175" cy="174625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" name="矩形 213">
            <a:extLst>
              <a:ext uri="{FF2B5EF4-FFF2-40B4-BE49-F238E27FC236}">
                <a16:creationId xmlns:a16="http://schemas.microsoft.com/office/drawing/2014/main" id="{91F90378-03E9-A2E3-704B-5480310E30B4}"/>
              </a:ext>
            </a:extLst>
          </p:cNvPr>
          <p:cNvSpPr/>
          <p:nvPr/>
        </p:nvSpPr>
        <p:spPr>
          <a:xfrm>
            <a:off x="6050629" y="5030963"/>
            <a:ext cx="257175" cy="174625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" name="矩形 214">
            <a:extLst>
              <a:ext uri="{FF2B5EF4-FFF2-40B4-BE49-F238E27FC236}">
                <a16:creationId xmlns:a16="http://schemas.microsoft.com/office/drawing/2014/main" id="{F3B943CE-2029-3A1E-1927-54295E12B317}"/>
              </a:ext>
            </a:extLst>
          </p:cNvPr>
          <p:cNvSpPr/>
          <p:nvPr/>
        </p:nvSpPr>
        <p:spPr>
          <a:xfrm>
            <a:off x="5202904" y="4943650"/>
            <a:ext cx="257175" cy="174625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矩形 215">
            <a:extLst>
              <a:ext uri="{FF2B5EF4-FFF2-40B4-BE49-F238E27FC236}">
                <a16:creationId xmlns:a16="http://schemas.microsoft.com/office/drawing/2014/main" id="{8F5FA722-8998-DD6A-21F5-5AE6AD2DCCE1}"/>
              </a:ext>
            </a:extLst>
          </p:cNvPr>
          <p:cNvSpPr/>
          <p:nvPr/>
        </p:nvSpPr>
        <p:spPr>
          <a:xfrm>
            <a:off x="9451969" y="4765011"/>
            <a:ext cx="257175" cy="174625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7" name="矩形 216">
            <a:extLst>
              <a:ext uri="{FF2B5EF4-FFF2-40B4-BE49-F238E27FC236}">
                <a16:creationId xmlns:a16="http://schemas.microsoft.com/office/drawing/2014/main" id="{7A594F66-D717-D076-172F-F3F8CF08CC3E}"/>
              </a:ext>
            </a:extLst>
          </p:cNvPr>
          <p:cNvSpPr/>
          <p:nvPr/>
        </p:nvSpPr>
        <p:spPr>
          <a:xfrm>
            <a:off x="9675467" y="5038468"/>
            <a:ext cx="257175" cy="174625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8" name="矩形 217">
            <a:extLst>
              <a:ext uri="{FF2B5EF4-FFF2-40B4-BE49-F238E27FC236}">
                <a16:creationId xmlns:a16="http://schemas.microsoft.com/office/drawing/2014/main" id="{9683D844-F0AF-AEFC-87BE-727484DC0C8A}"/>
              </a:ext>
            </a:extLst>
          </p:cNvPr>
          <p:cNvSpPr/>
          <p:nvPr/>
        </p:nvSpPr>
        <p:spPr>
          <a:xfrm>
            <a:off x="8827742" y="4951155"/>
            <a:ext cx="257175" cy="174625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360DE6C-3C2D-C8A4-74AA-6C3724BD35CB}"/>
              </a:ext>
            </a:extLst>
          </p:cNvPr>
          <p:cNvSpPr txBox="1"/>
          <p:nvPr/>
        </p:nvSpPr>
        <p:spPr>
          <a:xfrm>
            <a:off x="700594" y="3045236"/>
            <a:ext cx="251756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Low Sampling Rate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A2103B1-3F1F-BD21-5229-42EDCC2C15E5}"/>
              </a:ext>
            </a:extLst>
          </p:cNvPr>
          <p:cNvSpPr txBox="1"/>
          <p:nvPr/>
        </p:nvSpPr>
        <p:spPr>
          <a:xfrm>
            <a:off x="4336020" y="3047959"/>
            <a:ext cx="251756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High Sampling Rate</a:t>
            </a:r>
            <a:endParaRPr lang="zh-CN" altLang="en-US" dirty="0"/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A2C1CD20-36F4-CDA8-8F94-7D5BD94BF6AA}"/>
              </a:ext>
            </a:extLst>
          </p:cNvPr>
          <p:cNvSpPr/>
          <p:nvPr/>
        </p:nvSpPr>
        <p:spPr>
          <a:xfrm>
            <a:off x="3124410" y="1618594"/>
            <a:ext cx="1370939" cy="171240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F57755F-C197-D412-F1A4-E013F99469AB}"/>
              </a:ext>
            </a:extLst>
          </p:cNvPr>
          <p:cNvSpPr txBox="1"/>
          <p:nvPr/>
        </p:nvSpPr>
        <p:spPr>
          <a:xfrm>
            <a:off x="3118861" y="1263420"/>
            <a:ext cx="137093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pPr algn="ctr"/>
            <a:r>
              <a:rPr lang="en-US" altLang="zh-CN" dirty="0"/>
              <a:t>Resample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59F1A6F-4873-0E62-B8F5-EA673A8696D0}"/>
              </a:ext>
            </a:extLst>
          </p:cNvPr>
          <p:cNvSpPr txBox="1"/>
          <p:nvPr/>
        </p:nvSpPr>
        <p:spPr>
          <a:xfrm>
            <a:off x="6845696" y="320845"/>
            <a:ext cx="5326316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Principle of accuracy improvement</a:t>
            </a:r>
          </a:p>
          <a:p>
            <a:endParaRPr lang="en-US" altLang="zh-CN" dirty="0"/>
          </a:p>
          <a:p>
            <a:r>
              <a:rPr lang="en-US" altLang="zh-CN" dirty="0"/>
              <a:t>With the increase in sampling rate, originally relatively separated peaks gradually come closer together. </a:t>
            </a:r>
          </a:p>
          <a:p>
            <a:endParaRPr lang="en-US" altLang="zh-CN" dirty="0"/>
          </a:p>
          <a:p>
            <a:r>
              <a:rPr lang="en-US" altLang="zh-CN" dirty="0"/>
              <a:t>In addition, the more the number of time points, the higher the fault  tolerance. </a:t>
            </a:r>
          </a:p>
          <a:p>
            <a:endParaRPr lang="en-US" altLang="zh-CN" dirty="0"/>
          </a:p>
          <a:p>
            <a:r>
              <a:rPr lang="en-US" altLang="zh-CN" dirty="0"/>
              <a:t>So the error decreases.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8063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/>
        </p:nvSpPr>
        <p:spPr>
          <a:xfrm>
            <a:off x="4913071" y="3105834"/>
            <a:ext cx="236585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3157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/>
        </p:nvSpPr>
        <p:spPr>
          <a:xfrm>
            <a:off x="1574963" y="537330"/>
            <a:ext cx="90420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Work Description</a:t>
            </a:r>
            <a:endParaRPr dirty="0"/>
          </a:p>
        </p:txBody>
      </p:sp>
      <p:sp>
        <p:nvSpPr>
          <p:cNvPr id="97" name="Google Shape;97;p2"/>
          <p:cNvSpPr txBox="1"/>
          <p:nvPr/>
        </p:nvSpPr>
        <p:spPr>
          <a:xfrm>
            <a:off x="2051695" y="1859359"/>
            <a:ext cx="9042074" cy="3693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Part_1:</a:t>
            </a:r>
            <a:r>
              <a:rPr lang="en-US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 Brief Explanation of the FMM Algorithm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en-US" sz="1800" b="1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Part_2: </a:t>
            </a:r>
            <a:r>
              <a:rPr lang="en-US" altLang="zh-CN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Detailed Introduction to the BSG Signal Processing Workflow:</a:t>
            </a:r>
          </a:p>
          <a:p>
            <a:pPr lvl="3"/>
            <a:r>
              <a:rPr lang="en-US" altLang="zh-CN" sz="180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1. Signal Preprocessing</a:t>
            </a:r>
          </a:p>
          <a:p>
            <a:pPr lvl="3"/>
            <a:r>
              <a:rPr lang="en-US" altLang="zh-CN" sz="180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2. Periodic Segmentation and Realignment</a:t>
            </a:r>
          </a:p>
          <a:p>
            <a:pPr lvl="3"/>
            <a:r>
              <a:rPr lang="en-US" altLang="zh-CN" sz="180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3. Template Calculation and Quality Filtering</a:t>
            </a:r>
          </a:p>
          <a:p>
            <a:pPr lvl="3"/>
            <a:r>
              <a:rPr lang="en-US" altLang="zh-CN" sz="180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4. Attempt at Feature Extraction</a:t>
            </a:r>
          </a:p>
          <a:p>
            <a:pPr lvl="3"/>
            <a:r>
              <a:rPr lang="en-US" altLang="zh-CN" sz="180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5. Evaluating the Effectiveness of Feature Extraction for Prediction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Part_3: </a:t>
            </a: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Attempts based on the given suggestions, including Matched Filter, SG Filter, and differentiation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00" b="1" dirty="0">
              <a:solidFill>
                <a:schemeClr val="dk1"/>
              </a:solidFill>
              <a:latin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sym typeface="Consolas"/>
              </a:rPr>
              <a:t>Part_4: Problems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 txBox="1"/>
          <p:nvPr/>
        </p:nvSpPr>
        <p:spPr>
          <a:xfrm>
            <a:off x="-1" y="0"/>
            <a:ext cx="70081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Cut, realign, and extract templates from real signals.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13EC9C3-9CE6-0824-08C5-932AFCF2D9BF}"/>
              </a:ext>
            </a:extLst>
          </p:cNvPr>
          <p:cNvSpPr txBox="1"/>
          <p:nvPr/>
        </p:nvSpPr>
        <p:spPr>
          <a:xfrm>
            <a:off x="1175051" y="563293"/>
            <a:ext cx="10262445" cy="150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sz="2000" b="1" dirty="0"/>
              <a:t>Signal quality:</a:t>
            </a:r>
          </a:p>
          <a:p>
            <a:endParaRPr lang="en-US" altLang="zh-CN" dirty="0"/>
          </a:p>
          <a:p>
            <a:r>
              <a:rPr lang="en-US" altLang="zh-CN" dirty="0"/>
              <a:t>For heart rate calculation, the previous filtering algorithm has performed well. However, for template extraction and feature analysis, it is not sufficient and requires an additional filtering layer.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EFFBC94-BE37-A707-2324-5B4010DFC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892" y="2647125"/>
            <a:ext cx="5486400" cy="36576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756713B-E95B-75FB-F5B0-7C394E2CF7B0}"/>
              </a:ext>
            </a:extLst>
          </p:cNvPr>
          <p:cNvSpPr txBox="1"/>
          <p:nvPr/>
        </p:nvSpPr>
        <p:spPr>
          <a:xfrm>
            <a:off x="6316258" y="2265360"/>
            <a:ext cx="42056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dk1"/>
                </a:solidFill>
                <a:latin typeface="Consolas"/>
              </a:rPr>
              <a:t>The quality of the signal is in a critical state.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E175399-6ACC-BA99-9DA5-AE9ECA8C3158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5433934" y="2588525"/>
            <a:ext cx="882324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CB0E3E7-3CD5-851C-D23C-AA3C18EAC7B3}"/>
              </a:ext>
            </a:extLst>
          </p:cNvPr>
          <p:cNvSpPr txBox="1"/>
          <p:nvPr/>
        </p:nvSpPr>
        <p:spPr>
          <a:xfrm>
            <a:off x="6216349" y="6092625"/>
            <a:ext cx="4800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dk1"/>
                </a:solidFill>
                <a:latin typeface="Consolas"/>
              </a:rPr>
              <a:t>It is possible to extract a template that is barely satisfactory.</a:t>
            </a:r>
          </a:p>
        </p:txBody>
      </p:sp>
    </p:spTree>
    <p:extLst>
      <p:ext uri="{BB962C8B-B14F-4D97-AF65-F5344CB8AC3E}">
        <p14:creationId xmlns:p14="http://schemas.microsoft.com/office/powerpoint/2010/main" val="2949003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/>
        </p:nvSpPr>
        <p:spPr>
          <a:xfrm>
            <a:off x="4913071" y="3105834"/>
            <a:ext cx="236585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4561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2"/>
          <p:cNvSpPr txBox="1"/>
          <p:nvPr/>
        </p:nvSpPr>
        <p:spPr>
          <a:xfrm>
            <a:off x="1122219" y="92845"/>
            <a:ext cx="593172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Questions</a:t>
            </a:r>
            <a:endParaRPr sz="1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6" name="Google Shape;386;p22"/>
          <p:cNvSpPr txBox="1"/>
          <p:nvPr/>
        </p:nvSpPr>
        <p:spPr>
          <a:xfrm>
            <a:off x="1099734" y="1428851"/>
            <a:ext cx="10111839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AutoNum type="arabicPeriod"/>
            </a:pPr>
            <a:r>
              <a:rPr lang="en-US" altLang="zh-CN" sz="1800" dirty="0">
                <a:solidFill>
                  <a:schemeClr val="dk1"/>
                </a:solidFill>
                <a:latin typeface="Consolas"/>
                <a:sym typeface="Consolas"/>
              </a:rPr>
              <a:t>If we want to precisely understand the </a:t>
            </a:r>
            <a:r>
              <a:rPr lang="en-US" altLang="zh-CN" sz="1800" dirty="0" err="1">
                <a:solidFill>
                  <a:schemeClr val="dk1"/>
                </a:solidFill>
                <a:latin typeface="Consolas"/>
                <a:sym typeface="Consolas"/>
              </a:rPr>
              <a:t>BedDot</a:t>
            </a:r>
            <a:r>
              <a:rPr lang="en-US" altLang="zh-CN" sz="1800" dirty="0">
                <a:solidFill>
                  <a:schemeClr val="dk1"/>
                </a:solidFill>
                <a:latin typeface="Consolas"/>
                <a:sym typeface="Consolas"/>
              </a:rPr>
              <a:t> BSG signal, do we need to simultaneously measure a person's SCG, BCG, and BSG signals to explore the relationships between these three signals? Are there any papers that have simultaneously measured SCG and BCG signals? I haven't found relevant papers.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AutoNum type="arabicPeriod"/>
            </a:pPr>
            <a:endParaRPr lang="en-US" sz="1800" dirty="0">
              <a:solidFill>
                <a:schemeClr val="dk1"/>
              </a:solidFill>
              <a:latin typeface="Consolas"/>
              <a:sym typeface="Consola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Consolas"/>
              </a:rPr>
              <a:t>If I were able to propose a segmentation, re-alignment, and innovate an effective template calculation method (with MAE &lt; 3 on SCG simulated signals), and suggest a metric for evaluation, </a:t>
            </a:r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i</a:t>
            </a:r>
            <a:r>
              <a:rPr lang="en-US" sz="1800" dirty="0">
                <a:solidFill>
                  <a:schemeClr val="dk1"/>
                </a:solidFill>
                <a:latin typeface="Consolas"/>
              </a:rPr>
              <a:t>n what field would this likely be presented at a conference?</a:t>
            </a:r>
            <a:endParaRPr sz="1800" dirty="0">
              <a:solidFill>
                <a:schemeClr val="dk1"/>
              </a:solidFill>
              <a:latin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4"/>
          <p:cNvSpPr txBox="1"/>
          <p:nvPr/>
        </p:nvSpPr>
        <p:spPr>
          <a:xfrm>
            <a:off x="5114486" y="3105834"/>
            <a:ext cx="196302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Thanks!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"/>
          <p:cNvSpPr txBox="1"/>
          <p:nvPr/>
        </p:nvSpPr>
        <p:spPr>
          <a:xfrm>
            <a:off x="0" y="-7579"/>
            <a:ext cx="458492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Why doesn’t FMM work</a:t>
            </a:r>
            <a:endParaRPr lang="en-US" sz="12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4" name="Google Shape;224;p8"/>
          <p:cNvSpPr txBox="1"/>
          <p:nvPr/>
        </p:nvSpPr>
        <p:spPr>
          <a:xfrm>
            <a:off x="1095590" y="1032658"/>
            <a:ext cx="9861030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Advantages of FMM (from emails by authors):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0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“particularly when dealing with </a:t>
            </a:r>
            <a:r>
              <a:rPr lang="en-US" sz="1800" u="sng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pronounced spike waves</a:t>
            </a:r>
            <a:r>
              <a:rPr lang="en-US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”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“The FMM model is specifically effective at </a:t>
            </a:r>
            <a:r>
              <a:rPr lang="en-US" sz="1800" u="sng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identifying high peaks </a:t>
            </a:r>
            <a:r>
              <a:rPr lang="en-US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against the background noise”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“to detect other less prominent peaks more components could be added.”</a:t>
            </a:r>
            <a:endParaRPr sz="18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Google Shape;224;p8">
            <a:extLst>
              <a:ext uri="{FF2B5EF4-FFF2-40B4-BE49-F238E27FC236}">
                <a16:creationId xmlns:a16="http://schemas.microsoft.com/office/drawing/2014/main" id="{F9FC8074-AC14-0497-BD8A-C133F369523E}"/>
              </a:ext>
            </a:extLst>
          </p:cNvPr>
          <p:cNvSpPr txBox="1"/>
          <p:nvPr/>
        </p:nvSpPr>
        <p:spPr>
          <a:xfrm>
            <a:off x="1095590" y="3394442"/>
            <a:ext cx="10977350" cy="2369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Disadvantages of FMM (from the demo code):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0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indent="-342900">
              <a:buFont typeface="Arial"/>
              <a:buAutoNum type="arabicPeriod"/>
            </a:pPr>
            <a:r>
              <a:rPr lang="en-US" altLang="zh-CN" sz="1800" dirty="0">
                <a:solidFill>
                  <a:schemeClr val="dk1"/>
                </a:solidFill>
                <a:latin typeface="Consolas"/>
                <a:sym typeface="Consolas"/>
              </a:rPr>
              <a:t>We must decompose a single-cycle signal into a large number of components, if we want to focus on smaller peaks.</a:t>
            </a:r>
          </a:p>
          <a:p>
            <a:pPr marL="342900" indent="-342900">
              <a:buFont typeface="Arial"/>
              <a:buAutoNum type="arabicPeriod"/>
            </a:pPr>
            <a:endParaRPr lang="en-US" altLang="zh-CN" sz="1800" dirty="0">
              <a:solidFill>
                <a:schemeClr val="dk1"/>
              </a:solidFill>
              <a:latin typeface="Consolas"/>
              <a:sym typeface="Consolas"/>
            </a:endParaRPr>
          </a:p>
          <a:p>
            <a:pPr marL="342900" indent="-342900">
              <a:buFont typeface="Arial"/>
              <a:buAutoNum type="arabicPeriod"/>
            </a:pPr>
            <a:r>
              <a:rPr lang="en-US" altLang="zh-CN" sz="1800" dirty="0">
                <a:solidFill>
                  <a:schemeClr val="dk1"/>
                </a:solidFill>
                <a:latin typeface="Consolas"/>
                <a:sym typeface="Consolas"/>
              </a:rPr>
              <a:t>After decomposition, the relationship between these components becomes chaotic. There is a loss of interpretability in decomposed components.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sz="18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C2C6F05-ADFE-4C28-FD6C-99953E748EEE}"/>
              </a:ext>
            </a:extLst>
          </p:cNvPr>
          <p:cNvSpPr txBox="1"/>
          <p:nvPr/>
        </p:nvSpPr>
        <p:spPr>
          <a:xfrm>
            <a:off x="1095590" y="6125558"/>
            <a:ext cx="7718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dk1"/>
                </a:solidFill>
                <a:latin typeface="Consolas"/>
              </a:rPr>
              <a:t>We can only use FMM to denoise one-circle signal.</a:t>
            </a:r>
            <a:endParaRPr lang="zh-CN" altLang="en-US" sz="1800" b="1" dirty="0">
              <a:solidFill>
                <a:schemeClr val="dk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110128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"/>
          <p:cNvSpPr txBox="1"/>
          <p:nvPr/>
        </p:nvSpPr>
        <p:spPr>
          <a:xfrm>
            <a:off x="0" y="-7579"/>
            <a:ext cx="458492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Why doesn’t FMM work</a:t>
            </a:r>
            <a:endParaRPr lang="en-US" sz="12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F3FB5C-7647-2E11-799E-E8A897B027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2"/>
          <a:stretch/>
        </p:blipFill>
        <p:spPr>
          <a:xfrm>
            <a:off x="2517860" y="810674"/>
            <a:ext cx="4021952" cy="25952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3DE8524-0DF2-D4B0-C537-D383018B52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35" r="20810"/>
          <a:stretch/>
        </p:blipFill>
        <p:spPr>
          <a:xfrm>
            <a:off x="6778181" y="810674"/>
            <a:ext cx="4682510" cy="30922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239EBEF-50B5-E376-632D-9463DAEA8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8167" y="3855157"/>
            <a:ext cx="3952189" cy="26430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24A94D5-772E-FE6D-2958-6D64836E3E1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437"/>
          <a:stretch/>
        </p:blipFill>
        <p:spPr>
          <a:xfrm>
            <a:off x="6778181" y="3902938"/>
            <a:ext cx="4602270" cy="295506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916C7DA-3F70-01AA-43A7-B5314A206A76}"/>
              </a:ext>
            </a:extLst>
          </p:cNvPr>
          <p:cNvSpPr/>
          <p:nvPr/>
        </p:nvSpPr>
        <p:spPr>
          <a:xfrm>
            <a:off x="5528349" y="1386114"/>
            <a:ext cx="320909" cy="4659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909AD9-58B6-D724-7AAA-3D5F0486A738}"/>
              </a:ext>
            </a:extLst>
          </p:cNvPr>
          <p:cNvSpPr txBox="1"/>
          <p:nvPr/>
        </p:nvSpPr>
        <p:spPr>
          <a:xfrm>
            <a:off x="67321" y="2654592"/>
            <a:ext cx="281828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  <a:sym typeface="Consolas"/>
              </a:rPr>
              <a:t>We need to decompose a single-cycle signal into a large number of components, if we want to focus on smaller peaks.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7329212-6ABE-DBE6-8B4D-9BEB36BC28E9}"/>
              </a:ext>
            </a:extLst>
          </p:cNvPr>
          <p:cNvSpPr txBox="1"/>
          <p:nvPr/>
        </p:nvSpPr>
        <p:spPr>
          <a:xfrm>
            <a:off x="6876710" y="69324"/>
            <a:ext cx="47406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sz="1800" dirty="0">
                <a:cs typeface="Arial"/>
                <a:sym typeface="Consolas"/>
              </a:rPr>
              <a:t>There is almost no interpretability in decomposed components.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14D533D-0362-947E-5208-338DCD3853AE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2885606" y="3531755"/>
            <a:ext cx="268746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967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/>
        </p:nvSpPr>
        <p:spPr>
          <a:xfrm>
            <a:off x="4913071" y="3105834"/>
            <a:ext cx="236585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/>
        </p:nvSpPr>
        <p:spPr>
          <a:xfrm>
            <a:off x="4913071" y="3105834"/>
            <a:ext cx="236585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2577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>
            <a:extLst>
              <a:ext uri="{FF2B5EF4-FFF2-40B4-BE49-F238E27FC236}">
                <a16:creationId xmlns:a16="http://schemas.microsoft.com/office/drawing/2014/main" id="{DA27FF2A-114E-7AB3-63FB-E6390C407954}"/>
              </a:ext>
            </a:extLst>
          </p:cNvPr>
          <p:cNvSpPr txBox="1"/>
          <p:nvPr/>
        </p:nvSpPr>
        <p:spPr>
          <a:xfrm>
            <a:off x="22627" y="56800"/>
            <a:ext cx="3024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Signal Preprocessing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id="{005F8CCD-8F2D-C61F-5012-432738BDE6FB}"/>
              </a:ext>
            </a:extLst>
          </p:cNvPr>
          <p:cNvCxnSpPr>
            <a:cxnSpLocks/>
          </p:cNvCxnSpPr>
          <p:nvPr/>
        </p:nvCxnSpPr>
        <p:spPr>
          <a:xfrm flipV="1">
            <a:off x="5893603" y="584462"/>
            <a:ext cx="0" cy="6273538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本框 119">
            <a:extLst>
              <a:ext uri="{FF2B5EF4-FFF2-40B4-BE49-F238E27FC236}">
                <a16:creationId xmlns:a16="http://schemas.microsoft.com/office/drawing/2014/main" id="{DAE3390C-E0F6-DBA2-E1ED-2B6FA8FFC35A}"/>
              </a:ext>
            </a:extLst>
          </p:cNvPr>
          <p:cNvSpPr txBox="1"/>
          <p:nvPr/>
        </p:nvSpPr>
        <p:spPr>
          <a:xfrm>
            <a:off x="6298398" y="1350507"/>
            <a:ext cx="402524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呼吸到底</a:t>
            </a:r>
            <a:r>
              <a:rPr lang="zh-CN" altLang="en-US" b="1" dirty="0"/>
              <a:t>要不</a:t>
            </a:r>
            <a:r>
              <a:rPr lang="zh-CN" altLang="en-US" dirty="0"/>
              <a:t>要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从模拟数据中反映出的结果来看</a:t>
            </a:r>
            <a:endParaRPr lang="en-US" altLang="zh-CN" dirty="0"/>
          </a:p>
          <a:p>
            <a:r>
              <a:rPr lang="zh-CN" altLang="en-US" dirty="0"/>
              <a:t>计算</a:t>
            </a:r>
            <a:r>
              <a:rPr lang="en-US" altLang="zh-CN" dirty="0"/>
              <a:t>Template</a:t>
            </a:r>
            <a:r>
              <a:rPr lang="zh-CN" altLang="en-US" dirty="0"/>
              <a:t>的算法，至关重要</a:t>
            </a:r>
            <a:endParaRPr lang="en-US" altLang="zh-CN" dirty="0"/>
          </a:p>
          <a:p>
            <a:r>
              <a:rPr lang="zh-CN" altLang="en-US" dirty="0"/>
              <a:t>好的计算</a:t>
            </a:r>
            <a:r>
              <a:rPr lang="en-US" altLang="zh-CN" dirty="0"/>
              <a:t>Template</a:t>
            </a:r>
            <a:r>
              <a:rPr lang="zh-CN" altLang="en-US" dirty="0"/>
              <a:t>算法，可以抵消呼吸带来的影响</a:t>
            </a:r>
            <a:endParaRPr lang="en-US" altLang="zh-CN" dirty="0"/>
          </a:p>
        </p:txBody>
      </p: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B4BB8E0B-E9D0-2F58-7E7E-42BD0E192750}"/>
              </a:ext>
            </a:extLst>
          </p:cNvPr>
          <p:cNvCxnSpPr>
            <a:cxnSpLocks/>
          </p:cNvCxnSpPr>
          <p:nvPr/>
        </p:nvCxnSpPr>
        <p:spPr>
          <a:xfrm flipV="1">
            <a:off x="3047571" y="1940632"/>
            <a:ext cx="0" cy="2976736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文本框 124">
            <a:extLst>
              <a:ext uri="{FF2B5EF4-FFF2-40B4-BE49-F238E27FC236}">
                <a16:creationId xmlns:a16="http://schemas.microsoft.com/office/drawing/2014/main" id="{86B0D648-0267-A6B5-6B5A-48ABD631356E}"/>
              </a:ext>
            </a:extLst>
          </p:cNvPr>
          <p:cNvSpPr txBox="1"/>
          <p:nvPr/>
        </p:nvSpPr>
        <p:spPr>
          <a:xfrm>
            <a:off x="386863" y="2231451"/>
            <a:ext cx="2660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Codes implemented by myself from the paper IoT2023</a:t>
            </a:r>
            <a:endParaRPr lang="zh-CN" altLang="en-US" dirty="0"/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71E84E29-BA53-DDFA-608F-D917FED07748}"/>
              </a:ext>
            </a:extLst>
          </p:cNvPr>
          <p:cNvSpPr txBox="1"/>
          <p:nvPr/>
        </p:nvSpPr>
        <p:spPr>
          <a:xfrm>
            <a:off x="3263208" y="2193708"/>
            <a:ext cx="2660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Codes from </a:t>
            </a:r>
            <a:r>
              <a:rPr lang="en-US" altLang="zh-CN" dirty="0" err="1"/>
              <a:t>Yingjian</a:t>
            </a:r>
            <a:endParaRPr lang="en-US" altLang="zh-CN" dirty="0"/>
          </a:p>
          <a:p>
            <a:r>
              <a:rPr lang="en-US" altLang="zh-CN" dirty="0"/>
              <a:t>BCG_Preprocessing.py</a:t>
            </a:r>
            <a:endParaRPr lang="zh-CN" altLang="en-US" dirty="0"/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0B9D0B3E-EF0A-7B91-5887-A9ADE008FF1A}"/>
              </a:ext>
            </a:extLst>
          </p:cNvPr>
          <p:cNvSpPr txBox="1"/>
          <p:nvPr/>
        </p:nvSpPr>
        <p:spPr>
          <a:xfrm>
            <a:off x="398806" y="1528698"/>
            <a:ext cx="3270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过滤掉质量差的信号。</a:t>
            </a:r>
            <a:endParaRPr lang="en-US" altLang="zh-CN" dirty="0"/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F9537636-73DE-298F-90A9-B5477B0F06DB}"/>
              </a:ext>
            </a:extLst>
          </p:cNvPr>
          <p:cNvSpPr txBox="1"/>
          <p:nvPr/>
        </p:nvSpPr>
        <p:spPr>
          <a:xfrm>
            <a:off x="349924" y="4840267"/>
            <a:ext cx="482968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从能够用来预测呼吸和心跳的信号，比能用来提取模板的信号，要更加的杂乱一些。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我和</a:t>
            </a:r>
            <a:r>
              <a:rPr lang="en-US" altLang="zh-CN" dirty="0"/>
              <a:t>Song</a:t>
            </a:r>
            <a:r>
              <a:rPr lang="zh-CN" altLang="en-US" dirty="0"/>
              <a:t>老师在上次会议时认为，需要确立合适的标准，再增加一轮的筛选，从而确保信号的质量。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这个筛选的标准，已经解决了，我后面会详细的说</a:t>
            </a:r>
            <a:endParaRPr lang="en-US" altLang="zh-CN" dirty="0"/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EFCA4A84-57F9-0F90-7BE8-C7D17790A658}"/>
              </a:ext>
            </a:extLst>
          </p:cNvPr>
          <p:cNvSpPr txBox="1"/>
          <p:nvPr/>
        </p:nvSpPr>
        <p:spPr>
          <a:xfrm>
            <a:off x="3263208" y="3270763"/>
            <a:ext cx="206326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评估策略比我复现出来的代码要松不少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4672</a:t>
            </a:r>
            <a:r>
              <a:rPr lang="zh-CN" altLang="en-US" dirty="0"/>
              <a:t>信号还剩下</a:t>
            </a:r>
            <a:r>
              <a:rPr lang="en-US" altLang="zh-CN" dirty="0"/>
              <a:t>4524</a:t>
            </a:r>
            <a:r>
              <a:rPr lang="zh-CN" altLang="en-US" dirty="0"/>
              <a:t>条信号。</a:t>
            </a:r>
            <a:endParaRPr lang="en-US" altLang="zh-CN" dirty="0"/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C757903B-9760-60E2-512B-93CADDCEE3B3}"/>
              </a:ext>
            </a:extLst>
          </p:cNvPr>
          <p:cNvSpPr txBox="1"/>
          <p:nvPr/>
        </p:nvSpPr>
        <p:spPr>
          <a:xfrm>
            <a:off x="616469" y="3270763"/>
            <a:ext cx="186396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太过严格了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4672</a:t>
            </a:r>
            <a:r>
              <a:rPr lang="zh-CN" altLang="en-US" dirty="0"/>
              <a:t>条信号筛选结束满足条件的大致</a:t>
            </a:r>
            <a:r>
              <a:rPr lang="en-US" altLang="zh-CN" dirty="0"/>
              <a:t>472</a:t>
            </a:r>
            <a:r>
              <a:rPr lang="zh-CN" altLang="en-US" dirty="0"/>
              <a:t>条信号</a:t>
            </a: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7E61F6EC-674B-DE9E-7859-3B45DF4FD0B0}"/>
              </a:ext>
            </a:extLst>
          </p:cNvPr>
          <p:cNvSpPr txBox="1"/>
          <p:nvPr/>
        </p:nvSpPr>
        <p:spPr>
          <a:xfrm>
            <a:off x="6337" y="680057"/>
            <a:ext cx="269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Consolas" panose="020B0609020204030204" pitchFamily="49" charset="0"/>
              </a:rPr>
              <a:t>Problem_1</a:t>
            </a:r>
            <a:endParaRPr lang="zh-CN" altLang="en-US" sz="1800" dirty="0">
              <a:latin typeface="Consolas" panose="020B0609020204030204" pitchFamily="49" charset="0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1A39A332-10BD-83BD-7848-E1FAD3910C74}"/>
              </a:ext>
            </a:extLst>
          </p:cNvPr>
          <p:cNvSpPr txBox="1"/>
          <p:nvPr/>
        </p:nvSpPr>
        <p:spPr>
          <a:xfrm>
            <a:off x="6298398" y="743598"/>
            <a:ext cx="269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Consolas" panose="020B0609020204030204" pitchFamily="49" charset="0"/>
              </a:rPr>
              <a:t>Problem_2</a:t>
            </a:r>
            <a:endParaRPr lang="zh-CN" altLang="en-US" sz="1800" dirty="0">
              <a:latin typeface="Consolas" panose="020B0609020204030204" pitchFamily="49" charset="0"/>
            </a:endParaRPr>
          </a:p>
        </p:txBody>
      </p:sp>
      <p:graphicFrame>
        <p:nvGraphicFramePr>
          <p:cNvPr id="137" name="表格 136">
            <a:extLst>
              <a:ext uri="{FF2B5EF4-FFF2-40B4-BE49-F238E27FC236}">
                <a16:creationId xmlns:a16="http://schemas.microsoft.com/office/drawing/2014/main" id="{BB8A70BF-8F84-39DE-73C4-D37257A699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784592"/>
              </p:ext>
            </p:extLst>
          </p:nvPr>
        </p:nvGraphicFramePr>
        <p:xfrm>
          <a:off x="6275173" y="3907056"/>
          <a:ext cx="5494212" cy="1893408"/>
        </p:xfrm>
        <a:graphic>
          <a:graphicData uri="http://schemas.openxmlformats.org/drawingml/2006/table">
            <a:tbl>
              <a:tblPr firstRow="1" bandRow="1">
                <a:tableStyleId>{AB4F9DF2-0438-42AD-B170-30067649D97E}</a:tableStyleId>
              </a:tblPr>
              <a:tblGrid>
                <a:gridCol w="1831404">
                  <a:extLst>
                    <a:ext uri="{9D8B030D-6E8A-4147-A177-3AD203B41FA5}">
                      <a16:colId xmlns:a16="http://schemas.microsoft.com/office/drawing/2014/main" val="119365909"/>
                    </a:ext>
                  </a:extLst>
                </a:gridCol>
                <a:gridCol w="1831404">
                  <a:extLst>
                    <a:ext uri="{9D8B030D-6E8A-4147-A177-3AD203B41FA5}">
                      <a16:colId xmlns:a16="http://schemas.microsoft.com/office/drawing/2014/main" val="2891774107"/>
                    </a:ext>
                  </a:extLst>
                </a:gridCol>
                <a:gridCol w="1831404">
                  <a:extLst>
                    <a:ext uri="{9D8B030D-6E8A-4147-A177-3AD203B41FA5}">
                      <a16:colId xmlns:a16="http://schemas.microsoft.com/office/drawing/2014/main" val="35822843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260249"/>
                  </a:ext>
                </a:extLst>
              </a:tr>
              <a:tr h="410048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794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80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17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525592"/>
                  </a:ext>
                </a:extLst>
              </a:tr>
            </a:tbl>
          </a:graphicData>
        </a:graphic>
      </p:graphicFrame>
      <p:sp>
        <p:nvSpPr>
          <p:cNvPr id="138" name="文本框 137">
            <a:extLst>
              <a:ext uri="{FF2B5EF4-FFF2-40B4-BE49-F238E27FC236}">
                <a16:creationId xmlns:a16="http://schemas.microsoft.com/office/drawing/2014/main" id="{95340EDF-0605-BB9B-C77D-00FE7F99D170}"/>
              </a:ext>
            </a:extLst>
          </p:cNvPr>
          <p:cNvSpPr txBox="1"/>
          <p:nvPr/>
        </p:nvSpPr>
        <p:spPr>
          <a:xfrm>
            <a:off x="6328104" y="6093269"/>
            <a:ext cx="269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Consolas" panose="020B0609020204030204" pitchFamily="49" charset="0"/>
              </a:rPr>
              <a:t>Conclusion</a:t>
            </a:r>
            <a:endParaRPr lang="zh-CN" altLang="en-US" sz="1800" dirty="0">
              <a:latin typeface="Consolas" panose="020B0609020204030204" pitchFamily="49" charset="0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1DAC73EA-BDF1-F17F-F44E-B0B81312C27A}"/>
              </a:ext>
            </a:extLst>
          </p:cNvPr>
          <p:cNvSpPr txBox="1"/>
          <p:nvPr/>
        </p:nvSpPr>
        <p:spPr>
          <a:xfrm>
            <a:off x="3135151" y="119810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olidFill>
                  <a:schemeClr val="tx1"/>
                </a:solidFill>
                <a:sym typeface="Consolas"/>
              </a:rPr>
              <a:t>Preprocessing</a:t>
            </a: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A1C82D0F-042F-153D-0FEF-133BC18A64FC}"/>
              </a:ext>
            </a:extLst>
          </p:cNvPr>
          <p:cNvSpPr txBox="1"/>
          <p:nvPr/>
        </p:nvSpPr>
        <p:spPr>
          <a:xfrm>
            <a:off x="4665223" y="119810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Segmentation</a:t>
            </a:r>
            <a:endParaRPr lang="zh-CN" altLang="en-US" dirty="0"/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285C6625-A77D-05E9-B77D-C7B55569B1E9}"/>
              </a:ext>
            </a:extLst>
          </p:cNvPr>
          <p:cNvSpPr txBox="1"/>
          <p:nvPr/>
        </p:nvSpPr>
        <p:spPr>
          <a:xfrm>
            <a:off x="7728071" y="116904"/>
            <a:ext cx="1146351" cy="27990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Template</a:t>
            </a:r>
            <a:endParaRPr lang="zh-CN" altLang="en-US" sz="1200" dirty="0"/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B53319F1-04D4-8B80-1554-32CB869321EC}"/>
              </a:ext>
            </a:extLst>
          </p:cNvPr>
          <p:cNvSpPr txBox="1"/>
          <p:nvPr/>
        </p:nvSpPr>
        <p:spPr>
          <a:xfrm>
            <a:off x="6197999" y="116905"/>
            <a:ext cx="1329428" cy="2799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r>
              <a:rPr lang="en-US" altLang="zh-CN" sz="1200" dirty="0">
                <a:solidFill>
                  <a:schemeClr val="dk1"/>
                </a:solidFill>
                <a:latin typeface="Consolas"/>
                <a:sym typeface="Consolas"/>
              </a:rPr>
              <a:t>Realignment</a:t>
            </a:r>
            <a:endParaRPr lang="en-US" altLang="zh-CN" sz="12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2E019730-192A-E790-4C45-BD9E021D8685}"/>
              </a:ext>
            </a:extLst>
          </p:cNvPr>
          <p:cNvSpPr txBox="1"/>
          <p:nvPr/>
        </p:nvSpPr>
        <p:spPr>
          <a:xfrm>
            <a:off x="9075060" y="119807"/>
            <a:ext cx="1715855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Feature Extraction</a:t>
            </a:r>
            <a:endParaRPr lang="zh-CN" altLang="en-US" sz="1200" dirty="0"/>
          </a:p>
        </p:txBody>
      </p:sp>
      <p:cxnSp>
        <p:nvCxnSpPr>
          <p:cNvPr id="144" name="直接箭头连接符 143">
            <a:extLst>
              <a:ext uri="{FF2B5EF4-FFF2-40B4-BE49-F238E27FC236}">
                <a16:creationId xmlns:a16="http://schemas.microsoft.com/office/drawing/2014/main" id="{32013F9A-4B98-8231-4D18-F19993012D2B}"/>
              </a:ext>
            </a:extLst>
          </p:cNvPr>
          <p:cNvCxnSpPr>
            <a:cxnSpLocks/>
            <a:stCxn id="139" idx="3"/>
            <a:endCxn id="140" idx="1"/>
          </p:cNvCxnSpPr>
          <p:nvPr/>
        </p:nvCxnSpPr>
        <p:spPr>
          <a:xfrm>
            <a:off x="4469537" y="258310"/>
            <a:ext cx="19568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箭头连接符 144">
            <a:extLst>
              <a:ext uri="{FF2B5EF4-FFF2-40B4-BE49-F238E27FC236}">
                <a16:creationId xmlns:a16="http://schemas.microsoft.com/office/drawing/2014/main" id="{6064A62C-F144-0622-B2E1-5E3BB01FCB26}"/>
              </a:ext>
            </a:extLst>
          </p:cNvPr>
          <p:cNvCxnSpPr>
            <a:cxnSpLocks/>
            <a:stCxn id="142" idx="3"/>
            <a:endCxn id="141" idx="1"/>
          </p:cNvCxnSpPr>
          <p:nvPr/>
        </p:nvCxnSpPr>
        <p:spPr>
          <a:xfrm flipV="1">
            <a:off x="7527427" y="256856"/>
            <a:ext cx="20064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箭头连接符 145">
            <a:extLst>
              <a:ext uri="{FF2B5EF4-FFF2-40B4-BE49-F238E27FC236}">
                <a16:creationId xmlns:a16="http://schemas.microsoft.com/office/drawing/2014/main" id="{664BAC29-6056-6869-968B-0BE5CDDEB1B6}"/>
              </a:ext>
            </a:extLst>
          </p:cNvPr>
          <p:cNvCxnSpPr>
            <a:cxnSpLocks/>
            <a:stCxn id="140" idx="3"/>
            <a:endCxn id="142" idx="1"/>
          </p:cNvCxnSpPr>
          <p:nvPr/>
        </p:nvCxnSpPr>
        <p:spPr>
          <a:xfrm flipV="1">
            <a:off x="5999609" y="256857"/>
            <a:ext cx="198390" cy="145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文本框 146">
            <a:extLst>
              <a:ext uri="{FF2B5EF4-FFF2-40B4-BE49-F238E27FC236}">
                <a16:creationId xmlns:a16="http://schemas.microsoft.com/office/drawing/2014/main" id="{C8C1EB5F-2320-263A-3D6F-F469BD3B99A9}"/>
              </a:ext>
            </a:extLst>
          </p:cNvPr>
          <p:cNvSpPr txBox="1"/>
          <p:nvPr/>
        </p:nvSpPr>
        <p:spPr>
          <a:xfrm>
            <a:off x="10986605" y="119808"/>
            <a:ext cx="1146351" cy="2799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Prediction</a:t>
            </a:r>
            <a:endParaRPr lang="zh-CN" altLang="en-US" sz="1200" dirty="0"/>
          </a:p>
        </p:txBody>
      </p:sp>
      <p:cxnSp>
        <p:nvCxnSpPr>
          <p:cNvPr id="148" name="直接箭头连接符 147">
            <a:extLst>
              <a:ext uri="{FF2B5EF4-FFF2-40B4-BE49-F238E27FC236}">
                <a16:creationId xmlns:a16="http://schemas.microsoft.com/office/drawing/2014/main" id="{0B585A49-2A3E-FC0A-26BB-9AFD6D19E02E}"/>
              </a:ext>
            </a:extLst>
          </p:cNvPr>
          <p:cNvCxnSpPr>
            <a:cxnSpLocks/>
            <a:stCxn id="143" idx="3"/>
            <a:endCxn id="147" idx="1"/>
          </p:cNvCxnSpPr>
          <p:nvPr/>
        </p:nvCxnSpPr>
        <p:spPr>
          <a:xfrm>
            <a:off x="10790915" y="258307"/>
            <a:ext cx="195690" cy="145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箭头连接符 148">
            <a:extLst>
              <a:ext uri="{FF2B5EF4-FFF2-40B4-BE49-F238E27FC236}">
                <a16:creationId xmlns:a16="http://schemas.microsoft.com/office/drawing/2014/main" id="{F80943BC-B422-A0BC-D30A-197C7B512A74}"/>
              </a:ext>
            </a:extLst>
          </p:cNvPr>
          <p:cNvCxnSpPr>
            <a:cxnSpLocks/>
            <a:stCxn id="141" idx="3"/>
            <a:endCxn id="143" idx="1"/>
          </p:cNvCxnSpPr>
          <p:nvPr/>
        </p:nvCxnSpPr>
        <p:spPr>
          <a:xfrm>
            <a:off x="8874422" y="256856"/>
            <a:ext cx="200638" cy="14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428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>
            <a:extLst>
              <a:ext uri="{FF2B5EF4-FFF2-40B4-BE49-F238E27FC236}">
                <a16:creationId xmlns:a16="http://schemas.microsoft.com/office/drawing/2014/main" id="{DAE3390C-E0F6-DBA2-E1ED-2B6FA8FFC35A}"/>
              </a:ext>
            </a:extLst>
          </p:cNvPr>
          <p:cNvSpPr txBox="1"/>
          <p:nvPr/>
        </p:nvSpPr>
        <p:spPr>
          <a:xfrm>
            <a:off x="1050262" y="871889"/>
            <a:ext cx="100312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面临着两个挑战</a:t>
            </a:r>
            <a:endParaRPr lang="en-US" altLang="zh-CN" dirty="0"/>
          </a:p>
          <a:p>
            <a:r>
              <a:rPr lang="en-US" altLang="zh-CN" dirty="0"/>
              <a:t>- Waveforms sometimes resemble SCG, sometimes resemble BCG, and at times fall between the two.</a:t>
            </a:r>
          </a:p>
          <a:p>
            <a:r>
              <a:rPr lang="en-US" altLang="zh-CN" dirty="0"/>
              <a:t>- </a:t>
            </a:r>
            <a:r>
              <a:rPr lang="zh-CN" altLang="en-US" dirty="0"/>
              <a:t>是一个多峰的信号，</a:t>
            </a:r>
            <a:r>
              <a:rPr lang="en-US" altLang="zh-CN" dirty="0"/>
              <a:t>Amplitudes of peaks within each cycle are not consistent. </a:t>
            </a:r>
            <a:r>
              <a:rPr lang="zh-CN" altLang="en-US" dirty="0"/>
              <a:t>不像</a:t>
            </a:r>
            <a:r>
              <a:rPr lang="en-US" altLang="zh-CN" dirty="0"/>
              <a:t>SCG</a:t>
            </a:r>
            <a:r>
              <a:rPr lang="zh-CN" altLang="en-US" dirty="0"/>
              <a:t>或者</a:t>
            </a:r>
            <a:r>
              <a:rPr lang="en-US" altLang="zh-CN" dirty="0"/>
              <a:t>ECG</a:t>
            </a:r>
            <a:r>
              <a:rPr lang="zh-CN" altLang="en-US" dirty="0"/>
              <a:t>信号，有一个固定的主峰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F9B6E2-2B68-3DCA-4FE3-9144B4D412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9582"/>
          <a:stretch/>
        </p:blipFill>
        <p:spPr>
          <a:xfrm>
            <a:off x="6210472" y="3429000"/>
            <a:ext cx="5344677" cy="118219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57123AC-10F7-1BBA-E41C-F7BF194DC274}"/>
              </a:ext>
            </a:extLst>
          </p:cNvPr>
          <p:cNvSpPr/>
          <p:nvPr/>
        </p:nvSpPr>
        <p:spPr>
          <a:xfrm>
            <a:off x="7963013" y="3697223"/>
            <a:ext cx="369570" cy="2438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528BD08-1C8E-BADC-3C4A-5784F309A60B}"/>
              </a:ext>
            </a:extLst>
          </p:cNvPr>
          <p:cNvSpPr/>
          <p:nvPr/>
        </p:nvSpPr>
        <p:spPr>
          <a:xfrm>
            <a:off x="6706983" y="3598163"/>
            <a:ext cx="403225" cy="342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96B4772-1A01-F42E-9BE4-B2A95AE38CAC}"/>
              </a:ext>
            </a:extLst>
          </p:cNvPr>
          <p:cNvSpPr/>
          <p:nvPr/>
        </p:nvSpPr>
        <p:spPr>
          <a:xfrm>
            <a:off x="8834233" y="3647693"/>
            <a:ext cx="403225" cy="342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2CC6AA6-21C7-0F05-9B37-A48BEEB058BC}"/>
              </a:ext>
            </a:extLst>
          </p:cNvPr>
          <p:cNvSpPr/>
          <p:nvPr/>
        </p:nvSpPr>
        <p:spPr>
          <a:xfrm>
            <a:off x="10056608" y="3598163"/>
            <a:ext cx="403225" cy="3361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D9903BF-4B1C-59FE-5384-F217EEB751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101" b="7096"/>
          <a:stretch/>
        </p:blipFill>
        <p:spPr>
          <a:xfrm>
            <a:off x="1028895" y="4854568"/>
            <a:ext cx="3985710" cy="118219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1BA7FCC-ED00-0D50-3606-766206D595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352" b="6393"/>
          <a:stretch/>
        </p:blipFill>
        <p:spPr>
          <a:xfrm>
            <a:off x="1035913" y="2546901"/>
            <a:ext cx="3971673" cy="115506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63090ED-57F3-17E3-0FFA-BBA82D3382F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375" b="6822"/>
          <a:stretch/>
        </p:blipFill>
        <p:spPr>
          <a:xfrm>
            <a:off x="1050262" y="3697223"/>
            <a:ext cx="3942976" cy="1155065"/>
          </a:xfrm>
          <a:prstGeom prst="rect">
            <a:avLst/>
          </a:prstGeom>
        </p:spPr>
      </p:pic>
      <p:sp>
        <p:nvSpPr>
          <p:cNvPr id="21" name="箭头: 右 20">
            <a:extLst>
              <a:ext uri="{FF2B5EF4-FFF2-40B4-BE49-F238E27FC236}">
                <a16:creationId xmlns:a16="http://schemas.microsoft.com/office/drawing/2014/main" id="{1CE6443F-7B07-00BD-D68A-429C0BD98EE0}"/>
              </a:ext>
            </a:extLst>
          </p:cNvPr>
          <p:cNvSpPr/>
          <p:nvPr/>
        </p:nvSpPr>
        <p:spPr>
          <a:xfrm rot="5400000">
            <a:off x="4281223" y="4239137"/>
            <a:ext cx="1477728" cy="238579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52915AF-F3E6-4391-13C7-7BFA5413F6CB}"/>
              </a:ext>
            </a:extLst>
          </p:cNvPr>
          <p:cNvSpPr txBox="1"/>
          <p:nvPr/>
        </p:nvSpPr>
        <p:spPr>
          <a:xfrm>
            <a:off x="4674197" y="3126856"/>
            <a:ext cx="7095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ea typeface="+mn-ea"/>
              </a:rPr>
              <a:t>BCG</a:t>
            </a:r>
          </a:p>
          <a:p>
            <a:pPr algn="ctr"/>
            <a:endParaRPr lang="en-US" altLang="zh-CN" sz="1800" dirty="0">
              <a:solidFill>
                <a:schemeClr val="dk1"/>
              </a:solidFill>
              <a:latin typeface="Consolas"/>
              <a:ea typeface="+mn-ea"/>
            </a:endParaRPr>
          </a:p>
          <a:p>
            <a:pPr algn="ctr"/>
            <a:endParaRPr lang="en-US" altLang="zh-CN" sz="1800" dirty="0">
              <a:solidFill>
                <a:schemeClr val="dk1"/>
              </a:solidFill>
              <a:latin typeface="Consolas"/>
              <a:ea typeface="+mn-ea"/>
            </a:endParaRPr>
          </a:p>
          <a:p>
            <a:pPr algn="ctr"/>
            <a:endParaRPr lang="en-US" altLang="zh-CN" sz="1800" dirty="0">
              <a:solidFill>
                <a:schemeClr val="dk1"/>
              </a:solidFill>
              <a:latin typeface="Consolas"/>
              <a:ea typeface="+mn-ea"/>
            </a:endParaRPr>
          </a:p>
          <a:p>
            <a:pPr algn="ctr"/>
            <a:endParaRPr lang="en-US" altLang="zh-CN" sz="1800" dirty="0">
              <a:solidFill>
                <a:schemeClr val="dk1"/>
              </a:solidFill>
              <a:latin typeface="Consolas"/>
              <a:ea typeface="+mn-ea"/>
            </a:endParaRPr>
          </a:p>
          <a:p>
            <a:pPr algn="ctr"/>
            <a:endParaRPr lang="en-US" altLang="zh-CN" sz="1800" dirty="0">
              <a:solidFill>
                <a:schemeClr val="dk1"/>
              </a:solidFill>
              <a:latin typeface="Consolas"/>
              <a:ea typeface="+mn-ea"/>
            </a:endParaRPr>
          </a:p>
          <a:p>
            <a:pPr algn="ctr"/>
            <a:endParaRPr lang="en-US" altLang="zh-CN" sz="1800" dirty="0">
              <a:solidFill>
                <a:schemeClr val="dk1"/>
              </a:solidFill>
              <a:latin typeface="Consolas"/>
              <a:ea typeface="+mn-ea"/>
            </a:endParaRPr>
          </a:p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ea typeface="+mn-ea"/>
              </a:rPr>
              <a:t>SCG</a:t>
            </a:r>
            <a:endParaRPr lang="zh-CN" altLang="en-US" sz="1800" dirty="0">
              <a:solidFill>
                <a:schemeClr val="dk1"/>
              </a:solidFill>
              <a:latin typeface="Consolas"/>
              <a:ea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1A6C32D-CD78-6255-3BA8-7165F6D5C632}"/>
              </a:ext>
            </a:extLst>
          </p:cNvPr>
          <p:cNvSpPr txBox="1"/>
          <p:nvPr/>
        </p:nvSpPr>
        <p:spPr>
          <a:xfrm>
            <a:off x="2764767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olidFill>
                  <a:schemeClr val="tx1"/>
                </a:solidFill>
                <a:sym typeface="Consolas"/>
              </a:rPr>
              <a:t>Preprocessing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3E075F3-841C-8529-C0CF-FAD27A113C2A}"/>
              </a:ext>
            </a:extLst>
          </p:cNvPr>
          <p:cNvSpPr txBox="1"/>
          <p:nvPr/>
        </p:nvSpPr>
        <p:spPr>
          <a:xfrm>
            <a:off x="4294839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Segmentation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D9A6552-E17E-2873-DA23-035DB5B1F288}"/>
              </a:ext>
            </a:extLst>
          </p:cNvPr>
          <p:cNvSpPr txBox="1"/>
          <p:nvPr/>
        </p:nvSpPr>
        <p:spPr>
          <a:xfrm>
            <a:off x="7357687" y="155845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Template</a:t>
            </a:r>
            <a:endParaRPr lang="zh-CN" altLang="en-US" sz="12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9BE8C02-349C-1822-500D-B62000469293}"/>
              </a:ext>
            </a:extLst>
          </p:cNvPr>
          <p:cNvSpPr txBox="1"/>
          <p:nvPr/>
        </p:nvSpPr>
        <p:spPr>
          <a:xfrm>
            <a:off x="5827615" y="155846"/>
            <a:ext cx="1334382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r>
              <a:rPr lang="en-US" altLang="zh-CN" sz="1200" dirty="0">
                <a:solidFill>
                  <a:schemeClr val="dk1"/>
                </a:solidFill>
                <a:latin typeface="Consolas"/>
                <a:sym typeface="Consolas"/>
              </a:rPr>
              <a:t>Realignment</a:t>
            </a:r>
            <a:endParaRPr lang="en-US" altLang="zh-CN" sz="12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E344573-1B3D-8388-8142-15A1238C4CFA}"/>
              </a:ext>
            </a:extLst>
          </p:cNvPr>
          <p:cNvSpPr txBox="1"/>
          <p:nvPr/>
        </p:nvSpPr>
        <p:spPr>
          <a:xfrm>
            <a:off x="8882811" y="155844"/>
            <a:ext cx="1715855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Feature Extraction</a:t>
            </a:r>
            <a:endParaRPr lang="zh-CN" altLang="en-US" sz="1200" dirty="0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241AEFF6-FC7E-6E2F-4E70-92BF52759271}"/>
              </a:ext>
            </a:extLst>
          </p:cNvPr>
          <p:cNvCxnSpPr>
            <a:cxnSpLocks/>
            <a:stCxn id="2" idx="3"/>
            <a:endCxn id="12" idx="1"/>
          </p:cNvCxnSpPr>
          <p:nvPr/>
        </p:nvCxnSpPr>
        <p:spPr>
          <a:xfrm>
            <a:off x="4099153" y="294347"/>
            <a:ext cx="19568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CE9FDFBF-E8F2-D51F-3291-68ECBD545340}"/>
              </a:ext>
            </a:extLst>
          </p:cNvPr>
          <p:cNvCxnSpPr>
            <a:cxnSpLocks/>
            <a:stCxn id="24" idx="3"/>
            <a:endCxn id="23" idx="1"/>
          </p:cNvCxnSpPr>
          <p:nvPr/>
        </p:nvCxnSpPr>
        <p:spPr>
          <a:xfrm flipV="1">
            <a:off x="7161997" y="294345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E4BA8130-3903-B455-6965-4BD22B08F4E5}"/>
              </a:ext>
            </a:extLst>
          </p:cNvPr>
          <p:cNvCxnSpPr>
            <a:cxnSpLocks/>
            <a:stCxn id="12" idx="3"/>
            <a:endCxn id="24" idx="1"/>
          </p:cNvCxnSpPr>
          <p:nvPr/>
        </p:nvCxnSpPr>
        <p:spPr>
          <a:xfrm flipV="1">
            <a:off x="5629225" y="294346"/>
            <a:ext cx="1983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47994D37-CE91-BC1C-355C-057046485D79}"/>
              </a:ext>
            </a:extLst>
          </p:cNvPr>
          <p:cNvSpPr txBox="1"/>
          <p:nvPr/>
        </p:nvSpPr>
        <p:spPr>
          <a:xfrm>
            <a:off x="10794356" y="158749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Prediction</a:t>
            </a:r>
            <a:endParaRPr lang="zh-CN" altLang="en-US" sz="1200" dirty="0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CF24EC91-30EC-FDEE-7B38-9320A49E16A2}"/>
              </a:ext>
            </a:extLst>
          </p:cNvPr>
          <p:cNvCxnSpPr>
            <a:cxnSpLocks/>
            <a:stCxn id="25" idx="3"/>
            <a:endCxn id="32" idx="1"/>
          </p:cNvCxnSpPr>
          <p:nvPr/>
        </p:nvCxnSpPr>
        <p:spPr>
          <a:xfrm>
            <a:off x="10598666" y="294344"/>
            <a:ext cx="195690" cy="29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4658F42E-F7A8-C7E0-F928-9DCDABA4D8AA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 flipV="1">
            <a:off x="8687121" y="294344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B339F4ED-A2A3-7231-8E11-1AF538A2DA2D}"/>
              </a:ext>
            </a:extLst>
          </p:cNvPr>
          <p:cNvSpPr txBox="1"/>
          <p:nvPr/>
        </p:nvSpPr>
        <p:spPr>
          <a:xfrm>
            <a:off x="439031" y="1712702"/>
            <a:ext cx="1168475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Compared to simulated SCG signals, challenges encountered in real signals are as follows:</a:t>
            </a:r>
          </a:p>
          <a:p>
            <a:r>
              <a:rPr lang="en-US" altLang="zh-CN" dirty="0"/>
              <a:t>The initial section of the signal is often problematic, with periodic incompleteness.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4154FF8-1038-E169-81B8-AE077131F756}"/>
              </a:ext>
            </a:extLst>
          </p:cNvPr>
          <p:cNvSpPr txBox="1"/>
          <p:nvPr/>
        </p:nvSpPr>
        <p:spPr>
          <a:xfrm>
            <a:off x="0" y="94288"/>
            <a:ext cx="2694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en-US" altLang="zh-CN" sz="2000" dirty="0">
                <a:latin typeface="Consolas" panose="020B0609020204030204" pitchFamily="49" charset="0"/>
                <a:sym typeface="Consolas"/>
              </a:rPr>
              <a:t>Segmentation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735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10B350A-D0D2-2938-8918-F2F5EFC52CA5}"/>
              </a:ext>
            </a:extLst>
          </p:cNvPr>
          <p:cNvSpPr txBox="1"/>
          <p:nvPr/>
        </p:nvSpPr>
        <p:spPr>
          <a:xfrm>
            <a:off x="308295" y="1478711"/>
            <a:ext cx="11484890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I attempted to utilize an approach presented by </a:t>
            </a:r>
            <a:r>
              <a:rPr lang="en-US" altLang="zh-CN" dirty="0" err="1"/>
              <a:t>Yingjian</a:t>
            </a:r>
            <a:r>
              <a:rPr lang="en-US" altLang="zh-CN" dirty="0"/>
              <a:t> Song in IoT2023. </a:t>
            </a:r>
          </a:p>
          <a:p>
            <a:r>
              <a:rPr lang="en-US" altLang="zh-CN" dirty="0"/>
              <a:t>While this method is sufficient for estimating heart rate, it is not adequate for accurate segmentation, leading to the following two issues:</a:t>
            </a:r>
          </a:p>
          <a:p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Significant and unmanageable errors, making alignment difficult.</a:t>
            </a:r>
          </a:p>
          <a:p>
            <a:pPr marL="342900" indent="-342900">
              <a:buAutoNum type="arabicPeriod"/>
            </a:pPr>
            <a:r>
              <a:rPr lang="en-US" altLang="zh-CN" dirty="0"/>
              <a:t>The resulting segments are not the desired cycles after the split.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2808320-0F04-CD89-5B0E-4E5AC92A97C6}"/>
              </a:ext>
            </a:extLst>
          </p:cNvPr>
          <p:cNvSpPr txBox="1"/>
          <p:nvPr/>
        </p:nvSpPr>
        <p:spPr>
          <a:xfrm>
            <a:off x="744916" y="3888957"/>
            <a:ext cx="2425214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Hilbert transform for envelope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5A9080-FD07-CA19-F0C2-6F28781F14EA}"/>
              </a:ext>
            </a:extLst>
          </p:cNvPr>
          <p:cNvSpPr txBox="1"/>
          <p:nvPr/>
        </p:nvSpPr>
        <p:spPr>
          <a:xfrm>
            <a:off x="744916" y="4943657"/>
            <a:ext cx="2425214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 err="1"/>
              <a:t>Savitzky-Golay</a:t>
            </a:r>
            <a:r>
              <a:rPr lang="en-US" altLang="zh-CN" dirty="0"/>
              <a:t> filter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173D8A4-A9BF-4399-C7FD-28F91970EC17}"/>
              </a:ext>
            </a:extLst>
          </p:cNvPr>
          <p:cNvSpPr txBox="1"/>
          <p:nvPr/>
        </p:nvSpPr>
        <p:spPr>
          <a:xfrm>
            <a:off x="4312862" y="4599664"/>
            <a:ext cx="242521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Peak Detection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8F0F11-074B-6C2A-0A09-7734218BCD35}"/>
              </a:ext>
            </a:extLst>
          </p:cNvPr>
          <p:cNvSpPr txBox="1"/>
          <p:nvPr/>
        </p:nvSpPr>
        <p:spPr>
          <a:xfrm>
            <a:off x="4312862" y="3896753"/>
            <a:ext cx="242521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ACF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4E6DE80-A101-F55A-0536-A1DA68E1F2B5}"/>
              </a:ext>
            </a:extLst>
          </p:cNvPr>
          <p:cNvSpPr txBox="1"/>
          <p:nvPr/>
        </p:nvSpPr>
        <p:spPr>
          <a:xfrm>
            <a:off x="4312862" y="5266823"/>
            <a:ext cx="242521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Segmentation</a:t>
            </a:r>
            <a:endParaRPr lang="zh-CN" altLang="en-US" dirty="0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F1291316-D6DB-1F6E-0CC7-7DE62F952D4A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>
            <a:off x="1957523" y="4535288"/>
            <a:ext cx="0" cy="408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56575672-C339-2DC8-1893-E4F01A051CA6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5525469" y="4266085"/>
            <a:ext cx="0" cy="3335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61DFCAA4-2090-0A83-6CBF-6143921622D7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5525469" y="4968996"/>
            <a:ext cx="0" cy="2978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3BF20351-2D36-D7EA-A944-D14C2B4A25C5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5400000" flipH="1" flipV="1">
            <a:off x="2894878" y="2959398"/>
            <a:ext cx="1693235" cy="3567946"/>
          </a:xfrm>
          <a:prstGeom prst="bentConnector5">
            <a:avLst>
              <a:gd name="adj1" fmla="val -13501"/>
              <a:gd name="adj2" fmla="val 50000"/>
              <a:gd name="adj3" fmla="val 11350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>
            <a:extLst>
              <a:ext uri="{FF2B5EF4-FFF2-40B4-BE49-F238E27FC236}">
                <a16:creationId xmlns:a16="http://schemas.microsoft.com/office/drawing/2014/main" id="{552395A7-6D92-4E9A-8DB0-DCA388E33D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787"/>
          <a:stretch/>
        </p:blipFill>
        <p:spPr>
          <a:xfrm>
            <a:off x="6962865" y="3419467"/>
            <a:ext cx="4198968" cy="1693236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7C0E3E43-DBAF-0B3B-8F62-FB1A3E3836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232" b="1831"/>
          <a:stretch/>
        </p:blipFill>
        <p:spPr>
          <a:xfrm>
            <a:off x="6962864" y="5112703"/>
            <a:ext cx="4198969" cy="817762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EE627737-C196-79B1-6E43-6E51F0A3EB4F}"/>
              </a:ext>
            </a:extLst>
          </p:cNvPr>
          <p:cNvSpPr txBox="1"/>
          <p:nvPr/>
        </p:nvSpPr>
        <p:spPr>
          <a:xfrm>
            <a:off x="10978987" y="3699169"/>
            <a:ext cx="1047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Signal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A6817EF-9BF7-37C6-F11E-EA5DA10E3077}"/>
              </a:ext>
            </a:extLst>
          </p:cNvPr>
          <p:cNvSpPr txBox="1"/>
          <p:nvPr/>
        </p:nvSpPr>
        <p:spPr>
          <a:xfrm>
            <a:off x="10978987" y="4533122"/>
            <a:ext cx="86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We</a:t>
            </a:r>
            <a:r>
              <a:rPr lang="en-US" altLang="zh-CN" dirty="0"/>
              <a:t> </a:t>
            </a:r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get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BE2A854-6508-10C8-96E5-734FDA1B3DFC}"/>
              </a:ext>
            </a:extLst>
          </p:cNvPr>
          <p:cNvSpPr txBox="1"/>
          <p:nvPr/>
        </p:nvSpPr>
        <p:spPr>
          <a:xfrm>
            <a:off x="10978987" y="5367075"/>
            <a:ext cx="114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We want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F06A6A6-AF1F-3FEC-7B29-526DCEA4C127}"/>
              </a:ext>
            </a:extLst>
          </p:cNvPr>
          <p:cNvSpPr txBox="1"/>
          <p:nvPr/>
        </p:nvSpPr>
        <p:spPr>
          <a:xfrm>
            <a:off x="2764767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olidFill>
                  <a:schemeClr val="tx1"/>
                </a:solidFill>
                <a:sym typeface="Consolas"/>
              </a:rPr>
              <a:t>Preprocessing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530C276-EA7F-7EA9-66D2-0F1C58B47365}"/>
              </a:ext>
            </a:extLst>
          </p:cNvPr>
          <p:cNvSpPr txBox="1"/>
          <p:nvPr/>
        </p:nvSpPr>
        <p:spPr>
          <a:xfrm>
            <a:off x="4294839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Segmentation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7C3CB77-41F3-2A5E-2166-62E1F6FC776F}"/>
              </a:ext>
            </a:extLst>
          </p:cNvPr>
          <p:cNvSpPr txBox="1"/>
          <p:nvPr/>
        </p:nvSpPr>
        <p:spPr>
          <a:xfrm>
            <a:off x="7357687" y="155845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Template</a:t>
            </a:r>
            <a:endParaRPr lang="zh-CN" altLang="en-US" sz="12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5CC0FD6-2E3A-E260-853D-717F59730ECE}"/>
              </a:ext>
            </a:extLst>
          </p:cNvPr>
          <p:cNvSpPr txBox="1"/>
          <p:nvPr/>
        </p:nvSpPr>
        <p:spPr>
          <a:xfrm>
            <a:off x="5827615" y="155846"/>
            <a:ext cx="1334382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r>
              <a:rPr lang="en-US" altLang="zh-CN" sz="1200" dirty="0">
                <a:solidFill>
                  <a:schemeClr val="dk1"/>
                </a:solidFill>
                <a:latin typeface="Consolas"/>
                <a:sym typeface="Consolas"/>
              </a:rPr>
              <a:t>Realignment</a:t>
            </a:r>
            <a:endParaRPr lang="en-US" altLang="zh-CN" sz="12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B30FE11-AEE9-8388-211D-771881B8A9EC}"/>
              </a:ext>
            </a:extLst>
          </p:cNvPr>
          <p:cNvSpPr txBox="1"/>
          <p:nvPr/>
        </p:nvSpPr>
        <p:spPr>
          <a:xfrm>
            <a:off x="8882811" y="155844"/>
            <a:ext cx="1715855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Feature Extraction</a:t>
            </a:r>
            <a:endParaRPr lang="zh-CN" altLang="en-US" sz="1200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0AD60608-4C9E-39D9-8803-321F270E1E3B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4099153" y="294347"/>
            <a:ext cx="19568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D5B90F9-7823-3CA9-3028-D2D18E78A348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 flipV="1">
            <a:off x="7161997" y="294345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274333E8-D511-83D2-04C3-DB206091BF8A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5629225" y="294346"/>
            <a:ext cx="1983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B0B21155-179C-95CD-FB0F-BFAFC56AD3C4}"/>
              </a:ext>
            </a:extLst>
          </p:cNvPr>
          <p:cNvSpPr txBox="1"/>
          <p:nvPr/>
        </p:nvSpPr>
        <p:spPr>
          <a:xfrm>
            <a:off x="10794356" y="158749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Prediction</a:t>
            </a:r>
            <a:endParaRPr lang="zh-CN" altLang="en-US" sz="1200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21AB409-6119-D33D-46F0-559205F74982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>
            <a:off x="10598666" y="294344"/>
            <a:ext cx="195690" cy="29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7F2779A5-89CD-0513-6124-4DDD41A96036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8687121" y="294344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68C780D3-183F-727F-7625-12E3B39BF9FA}"/>
              </a:ext>
            </a:extLst>
          </p:cNvPr>
          <p:cNvSpPr txBox="1"/>
          <p:nvPr/>
        </p:nvSpPr>
        <p:spPr>
          <a:xfrm>
            <a:off x="0" y="94288"/>
            <a:ext cx="2694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en-US" altLang="zh-CN" sz="2000" dirty="0">
                <a:latin typeface="Consolas" panose="020B0609020204030204" pitchFamily="49" charset="0"/>
                <a:sym typeface="Consolas"/>
              </a:rPr>
              <a:t>Segmentation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375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81F22CD-2FA4-4B08-5A30-C67F838266E4}"/>
              </a:ext>
            </a:extLst>
          </p:cNvPr>
          <p:cNvSpPr txBox="1"/>
          <p:nvPr/>
        </p:nvSpPr>
        <p:spPr>
          <a:xfrm>
            <a:off x="631339" y="456778"/>
            <a:ext cx="11119197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sz="2000" b="1" dirty="0"/>
              <a:t>Solution approach:</a:t>
            </a:r>
          </a:p>
          <a:p>
            <a:endParaRPr lang="en-US" altLang="zh-CN" dirty="0"/>
          </a:p>
          <a:p>
            <a:r>
              <a:rPr lang="en-US" altLang="zh-CN" dirty="0"/>
              <a:t>Is it possible to </a:t>
            </a:r>
            <a:r>
              <a:rPr lang="en-US" altLang="zh-CN" u="sng" dirty="0"/>
              <a:t>transform the multi-peak signal in time domain into a single-peak problem in another domain</a:t>
            </a:r>
            <a:r>
              <a:rPr lang="en-US" altLang="zh-CN" dirty="0"/>
              <a:t>, and ensure that </a:t>
            </a:r>
            <a:r>
              <a:rPr lang="en-US" altLang="zh-CN" u="sng" dirty="0"/>
              <a:t>this single peak is relatively fixed within each cycle</a:t>
            </a:r>
            <a:r>
              <a:rPr lang="en-US" altLang="zh-CN" dirty="0"/>
              <a:t>?</a:t>
            </a:r>
          </a:p>
          <a:p>
            <a:endParaRPr lang="en-US" altLang="zh-CN" dirty="0"/>
          </a:p>
          <a:p>
            <a:r>
              <a:rPr lang="en-US" altLang="zh-CN" dirty="0"/>
              <a:t>Upon observation, the distribution of energy density within a single cycle of the signal is often relatively stable.</a:t>
            </a:r>
          </a:p>
          <a:p>
            <a:endParaRPr lang="en-US" altLang="zh-CN" dirty="0"/>
          </a:p>
          <a:p>
            <a:r>
              <a:rPr lang="en-US" altLang="zh-CN" dirty="0"/>
              <a:t>Transforming the multi-peak signal in the time domain into a single-peak problem in the energy density domain.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DF944B-CA70-6887-0494-A26B6DF5A9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067" b="40370"/>
          <a:stretch/>
        </p:blipFill>
        <p:spPr>
          <a:xfrm>
            <a:off x="1331737" y="4728934"/>
            <a:ext cx="4764263" cy="10096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81B934C-908B-45D8-5BE0-B6474CDAC8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208" b="40833"/>
          <a:stretch/>
        </p:blipFill>
        <p:spPr>
          <a:xfrm>
            <a:off x="6096002" y="4712064"/>
            <a:ext cx="4764263" cy="9784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BAD2CA2-9DBD-6D64-40B4-4646163586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861" b="20576"/>
          <a:stretch/>
        </p:blipFill>
        <p:spPr>
          <a:xfrm>
            <a:off x="1331737" y="5738628"/>
            <a:ext cx="4764263" cy="100969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237FE38-D567-627E-A71B-070D41B2E8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9969"/>
          <a:stretch/>
        </p:blipFill>
        <p:spPr>
          <a:xfrm>
            <a:off x="1331737" y="3695106"/>
            <a:ext cx="4764263" cy="103382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682A223-CEE5-38EB-3FB6-60D6B8EC96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934" b="20503"/>
          <a:stretch/>
        </p:blipFill>
        <p:spPr>
          <a:xfrm>
            <a:off x="6096000" y="5714693"/>
            <a:ext cx="4764263" cy="100969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157A9D0-8259-C7DB-5D42-67080AB874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0437"/>
          <a:stretch/>
        </p:blipFill>
        <p:spPr>
          <a:xfrm>
            <a:off x="6096000" y="3719240"/>
            <a:ext cx="4764263" cy="100969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60003A1-58BE-1BA5-404B-EEAB86684E0F}"/>
              </a:ext>
            </a:extLst>
          </p:cNvPr>
          <p:cNvSpPr txBox="1"/>
          <p:nvPr/>
        </p:nvSpPr>
        <p:spPr>
          <a:xfrm>
            <a:off x="2764767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olidFill>
                  <a:schemeClr val="tx1"/>
                </a:solidFill>
                <a:sym typeface="Consolas"/>
              </a:rPr>
              <a:t>Preprocessing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3F0DFF3-028D-A264-0690-B36D4CCCAA04}"/>
              </a:ext>
            </a:extLst>
          </p:cNvPr>
          <p:cNvSpPr txBox="1"/>
          <p:nvPr/>
        </p:nvSpPr>
        <p:spPr>
          <a:xfrm>
            <a:off x="4294839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Segmentation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2688964-7B3B-260A-45BE-87EEDAE03892}"/>
              </a:ext>
            </a:extLst>
          </p:cNvPr>
          <p:cNvSpPr txBox="1"/>
          <p:nvPr/>
        </p:nvSpPr>
        <p:spPr>
          <a:xfrm>
            <a:off x="7357687" y="155845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Template</a:t>
            </a:r>
            <a:endParaRPr lang="zh-CN" altLang="en-US" sz="12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1A4F0F7-3D25-71E0-A6AE-818B243E241D}"/>
              </a:ext>
            </a:extLst>
          </p:cNvPr>
          <p:cNvSpPr txBox="1"/>
          <p:nvPr/>
        </p:nvSpPr>
        <p:spPr>
          <a:xfrm>
            <a:off x="5827615" y="155846"/>
            <a:ext cx="1334382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r>
              <a:rPr lang="en-US" altLang="zh-CN" sz="1200" dirty="0">
                <a:solidFill>
                  <a:schemeClr val="dk1"/>
                </a:solidFill>
                <a:latin typeface="Consolas"/>
                <a:sym typeface="Consolas"/>
              </a:rPr>
              <a:t>Realignment</a:t>
            </a:r>
            <a:endParaRPr lang="en-US" altLang="zh-CN" sz="12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88ACC08-DCE2-10AA-92A0-75E0E3FCCA0A}"/>
              </a:ext>
            </a:extLst>
          </p:cNvPr>
          <p:cNvSpPr txBox="1"/>
          <p:nvPr/>
        </p:nvSpPr>
        <p:spPr>
          <a:xfrm>
            <a:off x="8882811" y="155844"/>
            <a:ext cx="1715855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Feature Extraction</a:t>
            </a:r>
            <a:endParaRPr lang="zh-CN" altLang="en-US" sz="1200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92B628CE-5BF8-9CDE-CDE6-D840D3995D22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>
            <a:off x="4099153" y="294347"/>
            <a:ext cx="19568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BB39796-4C03-035B-8337-B1A39AB8E6E2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7161997" y="294345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B2FCD907-49F9-CDE4-9DF0-F5E05FA95E4F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5629225" y="294346"/>
            <a:ext cx="1983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8A1EF25D-2E23-7DC6-D254-15B5F48F4655}"/>
              </a:ext>
            </a:extLst>
          </p:cNvPr>
          <p:cNvSpPr txBox="1"/>
          <p:nvPr/>
        </p:nvSpPr>
        <p:spPr>
          <a:xfrm>
            <a:off x="10794356" y="158749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Prediction</a:t>
            </a:r>
            <a:endParaRPr lang="zh-CN" altLang="en-US" sz="1200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B41537E-C6D6-43F2-3BB8-1DFD8E718349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>
            <a:off x="10598666" y="294344"/>
            <a:ext cx="195690" cy="29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5B61C35C-46D9-2873-AA89-2ECAD62F8CCC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 flipV="1">
            <a:off x="8687121" y="294344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4D4902EE-E15C-B652-0F47-36904433427A}"/>
              </a:ext>
            </a:extLst>
          </p:cNvPr>
          <p:cNvSpPr txBox="1"/>
          <p:nvPr/>
        </p:nvSpPr>
        <p:spPr>
          <a:xfrm>
            <a:off x="0" y="94288"/>
            <a:ext cx="2694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en-US" altLang="zh-CN" sz="2000" dirty="0">
                <a:latin typeface="Consolas" panose="020B0609020204030204" pitchFamily="49" charset="0"/>
                <a:sym typeface="Consolas"/>
              </a:rPr>
              <a:t>Segmentation</a:t>
            </a:r>
            <a:endParaRPr lang="zh-CN" altLang="en-US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237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94B3227-FCF1-6E91-A019-8063804007B1}"/>
              </a:ext>
            </a:extLst>
          </p:cNvPr>
          <p:cNvSpPr txBox="1"/>
          <p:nvPr/>
        </p:nvSpPr>
        <p:spPr>
          <a:xfrm>
            <a:off x="2764767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olidFill>
                  <a:schemeClr val="tx1"/>
                </a:solidFill>
                <a:sym typeface="Consolas"/>
              </a:rPr>
              <a:t>Preprocessing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BE55FA7-1092-2353-6B81-6A7D46A86EC1}"/>
              </a:ext>
            </a:extLst>
          </p:cNvPr>
          <p:cNvSpPr txBox="1"/>
          <p:nvPr/>
        </p:nvSpPr>
        <p:spPr>
          <a:xfrm>
            <a:off x="4294839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Segmentation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E2D57C9-F71F-4C9A-DD98-0562C21F8805}"/>
              </a:ext>
            </a:extLst>
          </p:cNvPr>
          <p:cNvSpPr txBox="1"/>
          <p:nvPr/>
        </p:nvSpPr>
        <p:spPr>
          <a:xfrm>
            <a:off x="7357687" y="155845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Template</a:t>
            </a:r>
            <a:endParaRPr lang="zh-CN" altLang="en-US" sz="1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E277425-4609-1E1C-E622-4E1253EC3B15}"/>
              </a:ext>
            </a:extLst>
          </p:cNvPr>
          <p:cNvSpPr txBox="1"/>
          <p:nvPr/>
        </p:nvSpPr>
        <p:spPr>
          <a:xfrm>
            <a:off x="5827615" y="155846"/>
            <a:ext cx="1334382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r>
              <a:rPr lang="en-US" altLang="zh-CN" sz="1200" dirty="0">
                <a:solidFill>
                  <a:schemeClr val="dk1"/>
                </a:solidFill>
                <a:latin typeface="Consolas"/>
                <a:sym typeface="Consolas"/>
              </a:rPr>
              <a:t>Realignment</a:t>
            </a:r>
            <a:endParaRPr lang="en-US" altLang="zh-CN" sz="12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153D39D-11DF-05ED-0C2A-19B389F4A274}"/>
              </a:ext>
            </a:extLst>
          </p:cNvPr>
          <p:cNvSpPr txBox="1"/>
          <p:nvPr/>
        </p:nvSpPr>
        <p:spPr>
          <a:xfrm>
            <a:off x="8882811" y="155844"/>
            <a:ext cx="1715855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Feature Extraction</a:t>
            </a:r>
            <a:endParaRPr lang="zh-CN" altLang="en-US" sz="1200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F506823-DC17-46A1-3AB4-83EDB1BF3AD3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4099153" y="294347"/>
            <a:ext cx="19568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390321A-B339-89FD-45F8-F729630AD80F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 flipV="1">
            <a:off x="7161997" y="294345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8AD9721-2281-A14D-9D73-9CF9B5BDBB68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 flipV="1">
            <a:off x="5629225" y="294346"/>
            <a:ext cx="1983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268B5466-2296-CECB-B1F9-B52F3D40BA7D}"/>
              </a:ext>
            </a:extLst>
          </p:cNvPr>
          <p:cNvSpPr txBox="1"/>
          <p:nvPr/>
        </p:nvSpPr>
        <p:spPr>
          <a:xfrm>
            <a:off x="10794356" y="158749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Prediction</a:t>
            </a:r>
            <a:endParaRPr lang="zh-CN" altLang="en-US" sz="1200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C5CDA72-A7D9-7BDD-94CC-E02CC93E4D26}"/>
              </a:ext>
            </a:extLst>
          </p:cNvPr>
          <p:cNvCxnSpPr>
            <a:cxnSpLocks/>
            <a:stCxn id="14" idx="3"/>
            <a:endCxn id="19" idx="1"/>
          </p:cNvCxnSpPr>
          <p:nvPr/>
        </p:nvCxnSpPr>
        <p:spPr>
          <a:xfrm>
            <a:off x="10598666" y="294344"/>
            <a:ext cx="195690" cy="29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D5D87C0D-DCFB-DF90-8CE0-2278E1AD31FC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8687121" y="294344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057FFA96-F7F3-149C-6EC1-1E88F0002B00}"/>
              </a:ext>
            </a:extLst>
          </p:cNvPr>
          <p:cNvSpPr txBox="1"/>
          <p:nvPr/>
        </p:nvSpPr>
        <p:spPr>
          <a:xfrm>
            <a:off x="0" y="94288"/>
            <a:ext cx="269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en-US" altLang="zh-CN" sz="1800" dirty="0">
                <a:latin typeface="Consolas" panose="020B0609020204030204" pitchFamily="49" charset="0"/>
              </a:rPr>
              <a:t>Re-alignment</a:t>
            </a:r>
            <a:endParaRPr lang="zh-CN" altLang="en-US" sz="1800" dirty="0">
              <a:latin typeface="Consolas" panose="020B0609020204030204" pitchFamily="49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81F22CD-2FA4-4B08-5A30-C67F838266E4}"/>
              </a:ext>
            </a:extLst>
          </p:cNvPr>
          <p:cNvSpPr txBox="1"/>
          <p:nvPr/>
        </p:nvSpPr>
        <p:spPr>
          <a:xfrm>
            <a:off x="451541" y="1025591"/>
            <a:ext cx="70081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The distribution of energy density is often relatively stable, but not completely identical.</a:t>
            </a:r>
          </a:p>
          <a:p>
            <a:endParaRPr lang="en-US" altLang="zh-CN" sz="1800" dirty="0">
              <a:solidFill>
                <a:schemeClr val="dk1"/>
              </a:solidFill>
              <a:latin typeface="Consolas"/>
            </a:endParaRPr>
          </a:p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To enhance precision, it is necessary to re-align the signals that have already been segmented.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ACB770F-FAFE-ED7B-6318-7D24BC648822}"/>
              </a:ext>
            </a:extLst>
          </p:cNvPr>
          <p:cNvSpPr txBox="1"/>
          <p:nvPr/>
        </p:nvSpPr>
        <p:spPr>
          <a:xfrm>
            <a:off x="844745" y="3936773"/>
            <a:ext cx="1628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One-circle pieces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48B1E44-2E7C-676E-84FB-027F6135AF29}"/>
              </a:ext>
            </a:extLst>
          </p:cNvPr>
          <p:cNvSpPr txBox="1"/>
          <p:nvPr/>
        </p:nvSpPr>
        <p:spPr>
          <a:xfrm>
            <a:off x="4407797" y="2995412"/>
            <a:ext cx="2442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Linear</a:t>
            </a:r>
            <a:r>
              <a:rPr lang="en-US" altLang="zh-CN" dirty="0"/>
              <a:t> </a:t>
            </a:r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Realignment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DD7D24F-EE9B-EA4A-ACDD-61A58E974B1D}"/>
              </a:ext>
            </a:extLst>
          </p:cNvPr>
          <p:cNvSpPr txBox="1"/>
          <p:nvPr/>
        </p:nvSpPr>
        <p:spPr>
          <a:xfrm>
            <a:off x="4479012" y="5018596"/>
            <a:ext cx="305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Non-Linear Realignment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F3509E7-AFE7-AF53-70AE-594324CCCD7F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 flipV="1">
            <a:off x="2473078" y="3180078"/>
            <a:ext cx="1934719" cy="10798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12BBC77E-F24F-D724-D2BE-858E52C6EB47}"/>
              </a:ext>
            </a:extLst>
          </p:cNvPr>
          <p:cNvCxnSpPr>
            <a:cxnSpLocks/>
            <a:stCxn id="24" idx="3"/>
            <a:endCxn id="28" idx="1"/>
          </p:cNvCxnSpPr>
          <p:nvPr/>
        </p:nvCxnSpPr>
        <p:spPr>
          <a:xfrm>
            <a:off x="2473078" y="4259939"/>
            <a:ext cx="2005934" cy="9433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359B090B-76C3-AAEA-8968-6C581460F3E1}"/>
              </a:ext>
            </a:extLst>
          </p:cNvPr>
          <p:cNvCxnSpPr>
            <a:cxnSpLocks/>
          </p:cNvCxnSpPr>
          <p:nvPr/>
        </p:nvCxnSpPr>
        <p:spPr>
          <a:xfrm>
            <a:off x="7607492" y="463620"/>
            <a:ext cx="53243" cy="639438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oogle Shape;226;p8">
            <a:extLst>
              <a:ext uri="{FF2B5EF4-FFF2-40B4-BE49-F238E27FC236}">
                <a16:creationId xmlns:a16="http://schemas.microsoft.com/office/drawing/2014/main" id="{DD611837-6A0D-C714-C1AF-02D483FF7207}"/>
              </a:ext>
            </a:extLst>
          </p:cNvPr>
          <p:cNvSpPr txBox="1"/>
          <p:nvPr/>
        </p:nvSpPr>
        <p:spPr>
          <a:xfrm>
            <a:off x="7897364" y="1858558"/>
            <a:ext cx="340482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Linear Alignment -&gt; O(T)</a:t>
            </a:r>
            <a:endParaRPr dirty="0"/>
          </a:p>
        </p:txBody>
      </p:sp>
      <p:sp>
        <p:nvSpPr>
          <p:cNvPr id="34" name="Google Shape;227;p8">
            <a:extLst>
              <a:ext uri="{FF2B5EF4-FFF2-40B4-BE49-F238E27FC236}">
                <a16:creationId xmlns:a16="http://schemas.microsoft.com/office/drawing/2014/main" id="{697D1C1C-E816-6D3A-3E96-69BABF35278A}"/>
              </a:ext>
            </a:extLst>
          </p:cNvPr>
          <p:cNvSpPr txBox="1"/>
          <p:nvPr/>
        </p:nvSpPr>
        <p:spPr>
          <a:xfrm>
            <a:off x="7897364" y="3626757"/>
            <a:ext cx="365707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Non-Linear Alignment -&gt; O(T^2)</a:t>
            </a:r>
            <a:endParaRPr/>
          </a:p>
        </p:txBody>
      </p:sp>
      <p:sp>
        <p:nvSpPr>
          <p:cNvPr id="36" name="Google Shape;228;p8">
            <a:extLst>
              <a:ext uri="{FF2B5EF4-FFF2-40B4-BE49-F238E27FC236}">
                <a16:creationId xmlns:a16="http://schemas.microsoft.com/office/drawing/2014/main" id="{FC139B8D-895D-F397-F6BA-E4D187B6B60B}"/>
              </a:ext>
            </a:extLst>
          </p:cNvPr>
          <p:cNvSpPr/>
          <p:nvPr/>
        </p:nvSpPr>
        <p:spPr>
          <a:xfrm>
            <a:off x="7993568" y="2394256"/>
            <a:ext cx="1845157" cy="572855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" name="Google Shape;229;p8">
            <a:extLst>
              <a:ext uri="{FF2B5EF4-FFF2-40B4-BE49-F238E27FC236}">
                <a16:creationId xmlns:a16="http://schemas.microsoft.com/office/drawing/2014/main" id="{91A3B7A6-5B8C-1ABE-2FD9-758EAD285DB0}"/>
              </a:ext>
            </a:extLst>
          </p:cNvPr>
          <p:cNvSpPr/>
          <p:nvPr/>
        </p:nvSpPr>
        <p:spPr>
          <a:xfrm>
            <a:off x="7980416" y="2394257"/>
            <a:ext cx="1701126" cy="572855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" name="Google Shape;230;p8">
            <a:extLst>
              <a:ext uri="{FF2B5EF4-FFF2-40B4-BE49-F238E27FC236}">
                <a16:creationId xmlns:a16="http://schemas.microsoft.com/office/drawing/2014/main" id="{BA94412B-FE22-98AB-39B0-B290B1D51905}"/>
              </a:ext>
            </a:extLst>
          </p:cNvPr>
          <p:cNvSpPr/>
          <p:nvPr/>
        </p:nvSpPr>
        <p:spPr>
          <a:xfrm>
            <a:off x="10250946" y="2394256"/>
            <a:ext cx="1845157" cy="572855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" name="Google Shape;231;p8">
            <a:extLst>
              <a:ext uri="{FF2B5EF4-FFF2-40B4-BE49-F238E27FC236}">
                <a16:creationId xmlns:a16="http://schemas.microsoft.com/office/drawing/2014/main" id="{9DE7051E-01E8-4450-EF3D-771E86C49C93}"/>
              </a:ext>
            </a:extLst>
          </p:cNvPr>
          <p:cNvSpPr/>
          <p:nvPr/>
        </p:nvSpPr>
        <p:spPr>
          <a:xfrm>
            <a:off x="10316131" y="2394256"/>
            <a:ext cx="1701126" cy="572855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" name="Google Shape;232;p8">
            <a:extLst>
              <a:ext uri="{FF2B5EF4-FFF2-40B4-BE49-F238E27FC236}">
                <a16:creationId xmlns:a16="http://schemas.microsoft.com/office/drawing/2014/main" id="{AC760201-3DF6-B6F5-BA8D-402CE32A0D07}"/>
              </a:ext>
            </a:extLst>
          </p:cNvPr>
          <p:cNvSpPr/>
          <p:nvPr/>
        </p:nvSpPr>
        <p:spPr>
          <a:xfrm>
            <a:off x="9863179" y="2600525"/>
            <a:ext cx="363312" cy="89775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" name="Google Shape;233;p8">
            <a:extLst>
              <a:ext uri="{FF2B5EF4-FFF2-40B4-BE49-F238E27FC236}">
                <a16:creationId xmlns:a16="http://schemas.microsoft.com/office/drawing/2014/main" id="{B7558C67-4128-B600-5391-99CBFB7A537F}"/>
              </a:ext>
            </a:extLst>
          </p:cNvPr>
          <p:cNvSpPr/>
          <p:nvPr/>
        </p:nvSpPr>
        <p:spPr>
          <a:xfrm>
            <a:off x="8157959" y="4226308"/>
            <a:ext cx="1241182" cy="686702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" name="Google Shape;234;p8">
            <a:extLst>
              <a:ext uri="{FF2B5EF4-FFF2-40B4-BE49-F238E27FC236}">
                <a16:creationId xmlns:a16="http://schemas.microsoft.com/office/drawing/2014/main" id="{F4318AC3-CEFC-42DE-B237-7B1E4AE16E05}"/>
              </a:ext>
            </a:extLst>
          </p:cNvPr>
          <p:cNvSpPr/>
          <p:nvPr/>
        </p:nvSpPr>
        <p:spPr>
          <a:xfrm>
            <a:off x="7897365" y="4283231"/>
            <a:ext cx="1701126" cy="572855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" name="Google Shape;235;p8">
            <a:extLst>
              <a:ext uri="{FF2B5EF4-FFF2-40B4-BE49-F238E27FC236}">
                <a16:creationId xmlns:a16="http://schemas.microsoft.com/office/drawing/2014/main" id="{45B1CD44-BBE2-A56E-A766-25E9713BD214}"/>
              </a:ext>
            </a:extLst>
          </p:cNvPr>
          <p:cNvSpPr/>
          <p:nvPr/>
        </p:nvSpPr>
        <p:spPr>
          <a:xfrm>
            <a:off x="9639650" y="4492773"/>
            <a:ext cx="576855" cy="94262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" name="Google Shape;236;p8">
            <a:extLst>
              <a:ext uri="{FF2B5EF4-FFF2-40B4-BE49-F238E27FC236}">
                <a16:creationId xmlns:a16="http://schemas.microsoft.com/office/drawing/2014/main" id="{E454B294-E5A2-91FE-33C8-A066F3AC9CE2}"/>
              </a:ext>
            </a:extLst>
          </p:cNvPr>
          <p:cNvSpPr/>
          <p:nvPr/>
        </p:nvSpPr>
        <p:spPr>
          <a:xfrm>
            <a:off x="10502768" y="4210197"/>
            <a:ext cx="1241182" cy="686702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" name="Google Shape;237;p8">
            <a:extLst>
              <a:ext uri="{FF2B5EF4-FFF2-40B4-BE49-F238E27FC236}">
                <a16:creationId xmlns:a16="http://schemas.microsoft.com/office/drawing/2014/main" id="{9D70FA35-2C72-B3DC-7F45-7582A7C21FE9}"/>
              </a:ext>
            </a:extLst>
          </p:cNvPr>
          <p:cNvSpPr/>
          <p:nvPr/>
        </p:nvSpPr>
        <p:spPr>
          <a:xfrm>
            <a:off x="10311926" y="4267120"/>
            <a:ext cx="1701126" cy="572855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" name="Google Shape;238;p8">
            <a:extLst>
              <a:ext uri="{FF2B5EF4-FFF2-40B4-BE49-F238E27FC236}">
                <a16:creationId xmlns:a16="http://schemas.microsoft.com/office/drawing/2014/main" id="{CB27CEE6-B81D-09C5-9180-8FB0A2C072FA}"/>
              </a:ext>
            </a:extLst>
          </p:cNvPr>
          <p:cNvSpPr txBox="1"/>
          <p:nvPr/>
        </p:nvSpPr>
        <p:spPr>
          <a:xfrm>
            <a:off x="10432644" y="2986393"/>
            <a:ext cx="148176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Acceptable</a:t>
            </a:r>
            <a:endParaRPr sz="1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" name="Google Shape;239;p8">
            <a:extLst>
              <a:ext uri="{FF2B5EF4-FFF2-40B4-BE49-F238E27FC236}">
                <a16:creationId xmlns:a16="http://schemas.microsoft.com/office/drawing/2014/main" id="{D5DA24D8-ABD6-83B0-9DD3-893535B5137A}"/>
              </a:ext>
            </a:extLst>
          </p:cNvPr>
          <p:cNvSpPr txBox="1"/>
          <p:nvPr/>
        </p:nvSpPr>
        <p:spPr>
          <a:xfrm>
            <a:off x="10143612" y="4913010"/>
            <a:ext cx="20377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Unacceptable</a:t>
            </a:r>
            <a:endParaRPr sz="1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F56F4E6B-BF0D-6757-619F-7A5EC7585094}"/>
              </a:ext>
            </a:extLst>
          </p:cNvPr>
          <p:cNvSpPr txBox="1"/>
          <p:nvPr/>
        </p:nvSpPr>
        <p:spPr>
          <a:xfrm>
            <a:off x="4472028" y="5391931"/>
            <a:ext cx="2689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dk1"/>
                </a:solidFill>
                <a:latin typeface="Consolas"/>
              </a:rPr>
              <a:t>There is no need for us. </a:t>
            </a:r>
            <a:endParaRPr lang="zh-CN" altLang="en-US" sz="12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608CC0F-E9C3-DCD4-22FE-B237453977D6}"/>
              </a:ext>
            </a:extLst>
          </p:cNvPr>
          <p:cNvSpPr txBox="1"/>
          <p:nvPr/>
        </p:nvSpPr>
        <p:spPr>
          <a:xfrm>
            <a:off x="2612972" y="4629271"/>
            <a:ext cx="1980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dk1"/>
                </a:solidFill>
                <a:latin typeface="Consolas"/>
              </a:rPr>
              <a:t>With phase variation</a:t>
            </a:r>
            <a:endParaRPr lang="zh-CN" altLang="en-US" sz="12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D0BBE63-5536-CE1D-F58E-816EA946D74E}"/>
              </a:ext>
            </a:extLst>
          </p:cNvPr>
          <p:cNvSpPr txBox="1"/>
          <p:nvPr/>
        </p:nvSpPr>
        <p:spPr>
          <a:xfrm>
            <a:off x="2612972" y="3439893"/>
            <a:ext cx="2196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dk1"/>
                </a:solidFill>
                <a:latin typeface="Consolas"/>
              </a:rPr>
              <a:t>Without phase variation</a:t>
            </a:r>
            <a:endParaRPr lang="zh-CN" altLang="en-US" sz="1200" dirty="0">
              <a:solidFill>
                <a:schemeClr val="dk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071418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</TotalTime>
  <Words>1787</Words>
  <Application>Microsoft Office PowerPoint</Application>
  <PresentationFormat>宽屏</PresentationFormat>
  <Paragraphs>368</Paragraphs>
  <Slides>25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8" baseType="lpstr">
      <vt:lpstr>Arial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老 甲鱼</dc:creator>
  <cp:lastModifiedBy>甲鱼 老</cp:lastModifiedBy>
  <cp:revision>1141</cp:revision>
  <dcterms:created xsi:type="dcterms:W3CDTF">2023-07-30T03:21:28Z</dcterms:created>
  <dcterms:modified xsi:type="dcterms:W3CDTF">2024-01-15T06:41:12Z</dcterms:modified>
</cp:coreProperties>
</file>